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73" r:id="rId3"/>
    <p:sldId id="281" r:id="rId4"/>
    <p:sldId id="261" r:id="rId5"/>
    <p:sldId id="263" r:id="rId6"/>
    <p:sldId id="264" r:id="rId7"/>
    <p:sldId id="262" r:id="rId8"/>
    <p:sldId id="265" r:id="rId9"/>
    <p:sldId id="272" r:id="rId10"/>
    <p:sldId id="270" r:id="rId11"/>
    <p:sldId id="271" r:id="rId12"/>
    <p:sldId id="260" r:id="rId13"/>
    <p:sldId id="259" r:id="rId14"/>
    <p:sldId id="282" r:id="rId15"/>
    <p:sldId id="275" r:id="rId16"/>
    <p:sldId id="276" r:id="rId17"/>
    <p:sldId id="278" r:id="rId18"/>
    <p:sldId id="277" r:id="rId19"/>
    <p:sldId id="279" r:id="rId20"/>
    <p:sldId id="280" r:id="rId21"/>
    <p:sldId id="287" r:id="rId22"/>
    <p:sldId id="283" r:id="rId23"/>
    <p:sldId id="285" r:id="rId24"/>
    <p:sldId id="286"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8C1E99-0D1B-444E-B123-989C317CF51A}" v="34" dt="2023-02-17T18:06:34.73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autoAdjust="0"/>
    <p:restoredTop sz="94660"/>
  </p:normalViewPr>
  <p:slideViewPr>
    <p:cSldViewPr snapToGrid="0">
      <p:cViewPr varScale="1">
        <p:scale>
          <a:sx n="128" d="100"/>
          <a:sy n="128" d="100"/>
        </p:scale>
        <p:origin x="48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1562D6-E417-4FE4-9E83-E6207F83237C}" type="datetimeFigureOut">
              <a:rPr lang="en-US" smtClean="0"/>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3663762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3785116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33779862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27297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10651282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1562D6-E417-4FE4-9E83-E6207F83237C}" type="datetimeFigureOut">
              <a:rPr lang="en-US" smtClean="0"/>
              <a:t>2/17/23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1757685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1E1562D6-E417-4FE4-9E83-E6207F83237C}" type="datetimeFigureOut">
              <a:rPr lang="en-US" smtClean="0"/>
              <a:t>2/17/23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942752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62D6-E417-4FE4-9E83-E6207F83237C}" type="datetimeFigureOut">
              <a:rPr lang="en-US" smtClean="0"/>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4156910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62D6-E417-4FE4-9E83-E6207F83237C}" type="datetimeFigureOut">
              <a:rPr lang="en-US" smtClean="0"/>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4194669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1562D6-E417-4FE4-9E83-E6207F83237C}" type="datetimeFigureOut">
              <a:rPr lang="en-US" smtClean="0"/>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1208084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E1562D6-E417-4FE4-9E83-E6207F83237C}" type="datetimeFigureOut">
              <a:rPr lang="en-US" smtClean="0"/>
              <a:t>2/17/23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1612141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3478973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1562D6-E417-4FE4-9E83-E6207F83237C}" type="datetimeFigureOut">
              <a:rPr lang="en-US" smtClean="0"/>
              <a:t>2/17/23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2775234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1562D6-E417-4FE4-9E83-E6207F83237C}" type="datetimeFigureOut">
              <a:rPr lang="en-US" smtClean="0"/>
              <a:t>2/17/23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1452074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1562D6-E417-4FE4-9E83-E6207F83237C}" type="datetimeFigureOut">
              <a:rPr lang="en-US" smtClean="0"/>
              <a:t>2/17/23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2884968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31996582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E1562D6-E417-4FE4-9E83-E6207F83237C}" type="datetimeFigureOut">
              <a:rPr lang="en-US" smtClean="0"/>
              <a:t>2/17/23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A5B1A3-31E9-43DE-A92A-3208138E969F}" type="slidenum">
              <a:rPr lang="en-US" smtClean="0"/>
              <a:t>‹#›</a:t>
            </a:fld>
            <a:endParaRPr lang="en-US"/>
          </a:p>
        </p:txBody>
      </p:sp>
    </p:spTree>
    <p:extLst>
      <p:ext uri="{BB962C8B-B14F-4D97-AF65-F5344CB8AC3E}">
        <p14:creationId xmlns:p14="http://schemas.microsoft.com/office/powerpoint/2010/main" val="28800644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E1562D6-E417-4FE4-9E83-E6207F83237C}" type="datetimeFigureOut">
              <a:rPr lang="en-US" smtClean="0"/>
              <a:t>2/17/23</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98A5B1A3-31E9-43DE-A92A-3208138E969F}" type="slidenum">
              <a:rPr lang="en-US" smtClean="0"/>
              <a:t>‹#›</a:t>
            </a:fld>
            <a:endParaRPr lang="en-US"/>
          </a:p>
        </p:txBody>
      </p:sp>
    </p:spTree>
    <p:extLst>
      <p:ext uri="{BB962C8B-B14F-4D97-AF65-F5344CB8AC3E}">
        <p14:creationId xmlns:p14="http://schemas.microsoft.com/office/powerpoint/2010/main" val="34200447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hyperlink" Target="https://www.youtube.com/watch?v=yXMo9sj0Y2Y-" TargetMode="External"/><Relationship Id="rId5" Type="http://schemas.openxmlformats.org/officeDocument/2006/relationships/hyperlink" Target="https://www.youtube.com/watch?v=n2DxXffRxBM" TargetMode="Externa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hyperlink" Target="https://support.microsoft.com/en-us/office/how-to-correct-a-spill-error-ffe0f555-b479-4a17-a6e2-ef9cc9ad4023" TargetMode="External"/><Relationship Id="rId3" Type="http://schemas.openxmlformats.org/officeDocument/2006/relationships/hyperlink" Target="https://support.microsoft.com/en-us/office/randarray-function-21261e55-3bec-4885-86a6-8b0a47fd4d33" TargetMode="External"/><Relationship Id="rId7" Type="http://schemas.openxmlformats.org/officeDocument/2006/relationships/hyperlink" Target="https://support.microsoft.com/en-us/office/unique-function-c5ab87fd-30a3-4ce9-9d1a-40204fb85e1e" TargetMode="External"/><Relationship Id="rId2" Type="http://schemas.openxmlformats.org/officeDocument/2006/relationships/hyperlink" Target="https://support.microsoft.com/en-us/office/filter-function-f4f7cb66-82eb-4767-8f7c-4877ad80c759" TargetMode="External"/><Relationship Id="rId1" Type="http://schemas.openxmlformats.org/officeDocument/2006/relationships/slideLayout" Target="../slideLayouts/slideLayout2.xml"/><Relationship Id="rId6" Type="http://schemas.openxmlformats.org/officeDocument/2006/relationships/hyperlink" Target="https://support.microsoft.com/en-us/office/sortby-function-cd2d7a62-1b93-435c-b561-d6a35134f28f" TargetMode="External"/><Relationship Id="rId5" Type="http://schemas.openxmlformats.org/officeDocument/2006/relationships/hyperlink" Target="https://support.microsoft.com/en-us/office/sort-function-22f63bd0-ccc8-492f-953d-c20e8e44b86c" TargetMode="External"/><Relationship Id="rId4" Type="http://schemas.openxmlformats.org/officeDocument/2006/relationships/hyperlink" Target="https://support.microsoft.com/en-us/office/sequence-function-57467a98-57e0-4817-9f14-2eb78519ca90" TargetMode="External"/><Relationship Id="rId9"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support.microsoft.com/en-us/office/reduce-function-42e39910-b345-45f3-84b8-0642b568b7cb" TargetMode="External"/><Relationship Id="rId7" Type="http://schemas.openxmlformats.org/officeDocument/2006/relationships/hyperlink" Target="https://support.microsoft.com/en-us/office/isomitted-function-831d6fbc-0f07-40c4-9c5b-9c73fd1d60c1" TargetMode="Externa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hyperlink" Target="https://support.microsoft.com/en-us/office/byrow-function-2e04c677-78c8-4e6b-8c10-a4602f2602bb" TargetMode="External"/><Relationship Id="rId5" Type="http://schemas.openxmlformats.org/officeDocument/2006/relationships/hyperlink" Target="https://support.microsoft.com/en-us/office/makearray-function-b80da5ad-b338-4149-a523-5b221da09097" TargetMode="External"/><Relationship Id="rId4" Type="http://schemas.openxmlformats.org/officeDocument/2006/relationships/hyperlink" Target="https://support.microsoft.com/en-us/office/scan-function-d58dfd11-9969-4439-b2dc-e7062724de29"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Danil.Bogomazov@crowley.com" TargetMode="External"/><Relationship Id="rId2" Type="http://schemas.openxmlformats.org/officeDocument/2006/relationships/hyperlink" Target="http://www.crowley.com/" TargetMode="Externa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linkedin.com/in/daniil-bogomazov-4882a91b/" TargetMode="External"/><Relationship Id="rId4" Type="http://schemas.openxmlformats.org/officeDocument/2006/relationships/hyperlink" Target="mailto:bogomazovdaniil@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hyperlink" Target="https://learn.microsoft.com/en-us/office/dev/scripts/resources/samples/excel-sample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websiterating.com/productivity/best-youtube-channels-to-learn-excel/" TargetMode="External"/><Relationship Id="rId2" Type="http://schemas.openxmlformats.org/officeDocument/2006/relationships/hyperlink" Target="https://blog.feedspot.com/excel_blog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FD816E4-AA3C-CACF-0DF2-28FE7B7AD779}"/>
              </a:ext>
            </a:extLst>
          </p:cNvPr>
          <p:cNvSpPr>
            <a:spLocks noGrp="1"/>
          </p:cNvSpPr>
          <p:nvPr>
            <p:ph type="subTitle" idx="1"/>
          </p:nvPr>
        </p:nvSpPr>
        <p:spPr>
          <a:xfrm>
            <a:off x="1524000" y="968582"/>
            <a:ext cx="9144000" cy="1305101"/>
          </a:xfrm>
        </p:spPr>
        <p:txBody>
          <a:bodyPr>
            <a:spAutoFit/>
          </a:bodyPr>
          <a:lstStyle/>
          <a:p>
            <a:r>
              <a:rPr lang="en-US" sz="7200" dirty="0"/>
              <a:t>MS Excel</a:t>
            </a:r>
          </a:p>
        </p:txBody>
      </p:sp>
      <p:pic>
        <p:nvPicPr>
          <p:cNvPr id="2" name="Picture 1">
            <a:extLst>
              <a:ext uri="{FF2B5EF4-FFF2-40B4-BE49-F238E27FC236}">
                <a16:creationId xmlns:a16="http://schemas.microsoft.com/office/drawing/2014/main" id="{D138F069-28A0-68F4-FA83-6FD61A85015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0018" y="3190691"/>
            <a:ext cx="4210764" cy="3073907"/>
          </a:xfrm>
          <a:prstGeom prst="rect">
            <a:avLst/>
          </a:prstGeom>
        </p:spPr>
      </p:pic>
      <p:pic>
        <p:nvPicPr>
          <p:cNvPr id="4" name="Picture 3">
            <a:extLst>
              <a:ext uri="{FF2B5EF4-FFF2-40B4-BE49-F238E27FC236}">
                <a16:creationId xmlns:a16="http://schemas.microsoft.com/office/drawing/2014/main" id="{5DD86FA8-F676-9A35-F54E-6627EE751BB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56783" y="3190691"/>
            <a:ext cx="4775199" cy="3136044"/>
          </a:xfrm>
          <a:prstGeom prst="rect">
            <a:avLst/>
          </a:prstGeom>
        </p:spPr>
      </p:pic>
      <p:sp>
        <p:nvSpPr>
          <p:cNvPr id="5" name="Right Arrow 4">
            <a:extLst>
              <a:ext uri="{FF2B5EF4-FFF2-40B4-BE49-F238E27FC236}">
                <a16:creationId xmlns:a16="http://schemas.microsoft.com/office/drawing/2014/main" id="{C0480462-FCDA-47A5-9F70-89D90B98F720}"/>
              </a:ext>
            </a:extLst>
          </p:cNvPr>
          <p:cNvSpPr/>
          <p:nvPr/>
        </p:nvSpPr>
        <p:spPr>
          <a:xfrm>
            <a:off x="5088835" y="4403035"/>
            <a:ext cx="1470991" cy="76531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6985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7327B5-EEF1-1222-FA19-86E766535A01}"/>
              </a:ext>
            </a:extLst>
          </p:cNvPr>
          <p:cNvSpPr txBox="1"/>
          <p:nvPr/>
        </p:nvSpPr>
        <p:spPr>
          <a:xfrm>
            <a:off x="463550" y="6340303"/>
            <a:ext cx="6096000" cy="369332"/>
          </a:xfrm>
          <a:prstGeom prst="rect">
            <a:avLst/>
          </a:prstGeom>
          <a:noFill/>
        </p:spPr>
        <p:txBody>
          <a:bodyPr wrap="square">
            <a:spAutoFit/>
          </a:bodyPr>
          <a:lstStyle/>
          <a:p>
            <a:r>
              <a:rPr lang="en-US" dirty="0"/>
              <a:t>https://spreadsheetdaddy.com/best-excel-alternatives</a:t>
            </a:r>
          </a:p>
        </p:txBody>
      </p:sp>
      <p:pic>
        <p:nvPicPr>
          <p:cNvPr id="9" name="Picture 8">
            <a:extLst>
              <a:ext uri="{FF2B5EF4-FFF2-40B4-BE49-F238E27FC236}">
                <a16:creationId xmlns:a16="http://schemas.microsoft.com/office/drawing/2014/main" id="{74249B79-B7D7-EC37-7539-35B2772BD4B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3550" y="1334839"/>
            <a:ext cx="5688288" cy="4145211"/>
          </a:xfrm>
          <a:prstGeom prst="rect">
            <a:avLst/>
          </a:prstGeom>
        </p:spPr>
      </p:pic>
      <p:pic>
        <p:nvPicPr>
          <p:cNvPr id="11" name="Picture 10">
            <a:extLst>
              <a:ext uri="{FF2B5EF4-FFF2-40B4-BE49-F238E27FC236}">
                <a16:creationId xmlns:a16="http://schemas.microsoft.com/office/drawing/2014/main" id="{45203B4A-166F-0E31-8F44-2C66B308A0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31080" y="2177105"/>
            <a:ext cx="6659320" cy="3302945"/>
          </a:xfrm>
          <a:prstGeom prst="rect">
            <a:avLst/>
          </a:prstGeom>
        </p:spPr>
      </p:pic>
      <p:pic>
        <p:nvPicPr>
          <p:cNvPr id="13" name="Picture 12">
            <a:extLst>
              <a:ext uri="{FF2B5EF4-FFF2-40B4-BE49-F238E27FC236}">
                <a16:creationId xmlns:a16="http://schemas.microsoft.com/office/drawing/2014/main" id="{A18558E5-9FDA-6036-4205-3DC069BAE6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92493" y="1334839"/>
            <a:ext cx="1746508" cy="594173"/>
          </a:xfrm>
          <a:prstGeom prst="rect">
            <a:avLst/>
          </a:prstGeom>
        </p:spPr>
      </p:pic>
      <p:sp>
        <p:nvSpPr>
          <p:cNvPr id="4" name="TextBox 3">
            <a:extLst>
              <a:ext uri="{FF2B5EF4-FFF2-40B4-BE49-F238E27FC236}">
                <a16:creationId xmlns:a16="http://schemas.microsoft.com/office/drawing/2014/main" id="{DCC1E31E-69F3-ED48-C871-3A22158E7FDF}"/>
              </a:ext>
            </a:extLst>
          </p:cNvPr>
          <p:cNvSpPr txBox="1"/>
          <p:nvPr/>
        </p:nvSpPr>
        <p:spPr>
          <a:xfrm>
            <a:off x="463550" y="5544203"/>
            <a:ext cx="10985500" cy="646331"/>
          </a:xfrm>
          <a:prstGeom prst="rect">
            <a:avLst/>
          </a:prstGeom>
          <a:noFill/>
        </p:spPr>
        <p:txBody>
          <a:bodyPr wrap="square">
            <a:spAutoFit/>
          </a:bodyPr>
          <a:lstStyle/>
          <a:p>
            <a:r>
              <a:rPr lang="en-US" dirty="0">
                <a:hlinkClick r:id="rId5">
                  <a:extLst>
                    <a:ext uri="{A12FA001-AC4F-418D-AE19-62706E023703}">
                      <ahyp:hlinkClr xmlns:ahyp="http://schemas.microsoft.com/office/drawing/2018/hyperlinkcolor" val="tx"/>
                    </a:ext>
                  </a:extLst>
                </a:hlinkClick>
              </a:rPr>
              <a:t>https://www.youtube.com/watch?v=n2DxXffRxBM</a:t>
            </a:r>
            <a:r>
              <a:rPr lang="en-US" dirty="0"/>
              <a:t> - </a:t>
            </a:r>
            <a:r>
              <a:rPr lang="en-US" sz="1800" i="0" dirty="0">
                <a:effectLst/>
                <a:latin typeface="YouTube Sans"/>
              </a:rPr>
              <a:t>Google Sheets BEATS Excel with THESE 10 Features!</a:t>
            </a:r>
          </a:p>
          <a:p>
            <a:r>
              <a:rPr lang="en-US" dirty="0">
                <a:hlinkClick r:id="rId6">
                  <a:extLst>
                    <a:ext uri="{A12FA001-AC4F-418D-AE19-62706E023703}">
                      <ahyp:hlinkClr xmlns:ahyp="http://schemas.microsoft.com/office/drawing/2018/hyperlinkcolor" val="tx"/>
                    </a:ext>
                  </a:extLst>
                </a:hlinkClick>
              </a:rPr>
              <a:t>https://www.youtube.com/watch?v=yXMo9sj0Y2Y-</a:t>
            </a:r>
            <a:r>
              <a:rPr lang="en-US" dirty="0"/>
              <a:t> </a:t>
            </a:r>
            <a:r>
              <a:rPr lang="en-US" sz="1800" i="0" dirty="0">
                <a:effectLst/>
                <a:latin typeface="YouTube Sans"/>
              </a:rPr>
              <a:t>Excel BEATS Google Sheets with THESE 10 Features!</a:t>
            </a:r>
            <a:endParaRPr lang="en-US" dirty="0"/>
          </a:p>
        </p:txBody>
      </p:sp>
      <p:sp>
        <p:nvSpPr>
          <p:cNvPr id="2" name="Title 1">
            <a:extLst>
              <a:ext uri="{FF2B5EF4-FFF2-40B4-BE49-F238E27FC236}">
                <a16:creationId xmlns:a16="http://schemas.microsoft.com/office/drawing/2014/main" id="{3A526CF0-7ABC-6D5E-401D-39599251810D}"/>
              </a:ext>
            </a:extLst>
          </p:cNvPr>
          <p:cNvSpPr>
            <a:spLocks noGrp="1"/>
          </p:cNvSpPr>
          <p:nvPr>
            <p:ph type="title"/>
          </p:nvPr>
        </p:nvSpPr>
        <p:spPr>
          <a:xfrm>
            <a:off x="838200" y="365125"/>
            <a:ext cx="10515600" cy="573551"/>
          </a:xfrm>
        </p:spPr>
        <p:txBody>
          <a:bodyPr>
            <a:normAutofit/>
          </a:bodyPr>
          <a:lstStyle/>
          <a:p>
            <a:r>
              <a:rPr lang="en-US" b="1" dirty="0"/>
              <a:t>Excel MOST POPULAR ALTERNATIVES</a:t>
            </a:r>
          </a:p>
        </p:txBody>
      </p:sp>
    </p:spTree>
    <p:extLst>
      <p:ext uri="{BB962C8B-B14F-4D97-AF65-F5344CB8AC3E}">
        <p14:creationId xmlns:p14="http://schemas.microsoft.com/office/powerpoint/2010/main" val="2844304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F6DF94-F54A-0E18-9C1B-0E2A0E885B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692" y="1397000"/>
            <a:ext cx="5980308" cy="3492500"/>
          </a:xfrm>
          <a:prstGeom prst="rect">
            <a:avLst/>
          </a:prstGeom>
        </p:spPr>
      </p:pic>
      <p:pic>
        <p:nvPicPr>
          <p:cNvPr id="7" name="Picture 6">
            <a:extLst>
              <a:ext uri="{FF2B5EF4-FFF2-40B4-BE49-F238E27FC236}">
                <a16:creationId xmlns:a16="http://schemas.microsoft.com/office/drawing/2014/main" id="{43446DA0-8607-913B-DC37-809EF84A01B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51575" y="1397000"/>
            <a:ext cx="5842391" cy="3492500"/>
          </a:xfrm>
          <a:prstGeom prst="rect">
            <a:avLst/>
          </a:prstGeom>
        </p:spPr>
      </p:pic>
      <p:sp>
        <p:nvSpPr>
          <p:cNvPr id="8" name="TextBox 7">
            <a:extLst>
              <a:ext uri="{FF2B5EF4-FFF2-40B4-BE49-F238E27FC236}">
                <a16:creationId xmlns:a16="http://schemas.microsoft.com/office/drawing/2014/main" id="{DDD4592F-33D0-0A85-B499-D0233D3BD30F}"/>
              </a:ext>
            </a:extLst>
          </p:cNvPr>
          <p:cNvSpPr txBox="1"/>
          <p:nvPr/>
        </p:nvSpPr>
        <p:spPr>
          <a:xfrm>
            <a:off x="376381" y="5276334"/>
            <a:ext cx="6096000" cy="369332"/>
          </a:xfrm>
          <a:prstGeom prst="rect">
            <a:avLst/>
          </a:prstGeom>
          <a:noFill/>
        </p:spPr>
        <p:txBody>
          <a:bodyPr wrap="square">
            <a:spAutoFit/>
          </a:bodyPr>
          <a:lstStyle/>
          <a:p>
            <a:r>
              <a:rPr lang="en-US" dirty="0"/>
              <a:t>https://spreadsheetdaddy.com/best-excel-alternatives</a:t>
            </a:r>
          </a:p>
        </p:txBody>
      </p:sp>
    </p:spTree>
    <p:extLst>
      <p:ext uri="{BB962C8B-B14F-4D97-AF65-F5344CB8AC3E}">
        <p14:creationId xmlns:p14="http://schemas.microsoft.com/office/powerpoint/2010/main" val="1758151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25FC79-56A1-722C-078B-F11D6FD17E0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9512" y="946149"/>
            <a:ext cx="5406488" cy="5362641"/>
          </a:xfrm>
          <a:prstGeom prst="rect">
            <a:avLst/>
          </a:prstGeom>
        </p:spPr>
      </p:pic>
      <p:pic>
        <p:nvPicPr>
          <p:cNvPr id="7" name="Picture 6">
            <a:extLst>
              <a:ext uri="{FF2B5EF4-FFF2-40B4-BE49-F238E27FC236}">
                <a16:creationId xmlns:a16="http://schemas.microsoft.com/office/drawing/2014/main" id="{D2FFDFA9-DC0F-3E83-565E-A2F681DE74B9}"/>
              </a:ext>
            </a:extLst>
          </p:cNvPr>
          <p:cNvPicPr>
            <a:picLocks noChangeAspect="1"/>
          </p:cNvPicPr>
          <p:nvPr/>
        </p:nvPicPr>
        <p:blipFill>
          <a:blip r:embed="rId3"/>
          <a:stretch>
            <a:fillRect/>
          </a:stretch>
        </p:blipFill>
        <p:spPr>
          <a:xfrm>
            <a:off x="7410076" y="2208557"/>
            <a:ext cx="4092412" cy="2101938"/>
          </a:xfrm>
          <a:prstGeom prst="rect">
            <a:avLst/>
          </a:prstGeom>
        </p:spPr>
      </p:pic>
    </p:spTree>
    <p:extLst>
      <p:ext uri="{BB962C8B-B14F-4D97-AF65-F5344CB8AC3E}">
        <p14:creationId xmlns:p14="http://schemas.microsoft.com/office/powerpoint/2010/main" val="563582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EB76638-C8A2-C67F-0B46-F7D2900EEBA0}"/>
              </a:ext>
            </a:extLst>
          </p:cNvPr>
          <p:cNvSpPr>
            <a:spLocks noGrp="1"/>
          </p:cNvSpPr>
          <p:nvPr>
            <p:ph type="title"/>
          </p:nvPr>
        </p:nvSpPr>
        <p:spPr>
          <a:xfrm>
            <a:off x="266700" y="143643"/>
            <a:ext cx="10515600" cy="618358"/>
          </a:xfrm>
        </p:spPr>
        <p:txBody>
          <a:bodyPr>
            <a:normAutofit fontScale="90000"/>
          </a:bodyPr>
          <a:lstStyle/>
          <a:p>
            <a:r>
              <a:rPr lang="en-US" b="1" dirty="0"/>
              <a:t>What is Excel good for and why it’s so popular</a:t>
            </a:r>
          </a:p>
        </p:txBody>
      </p:sp>
      <p:sp>
        <p:nvSpPr>
          <p:cNvPr id="5" name="TextBox 4">
            <a:extLst>
              <a:ext uri="{FF2B5EF4-FFF2-40B4-BE49-F238E27FC236}">
                <a16:creationId xmlns:a16="http://schemas.microsoft.com/office/drawing/2014/main" id="{5D0B12BF-0513-87A3-69BD-AFA3E86B0717}"/>
              </a:ext>
            </a:extLst>
          </p:cNvPr>
          <p:cNvSpPr txBox="1"/>
          <p:nvPr/>
        </p:nvSpPr>
        <p:spPr>
          <a:xfrm>
            <a:off x="501650" y="946097"/>
            <a:ext cx="11137900" cy="2308324"/>
          </a:xfrm>
          <a:prstGeom prst="rect">
            <a:avLst/>
          </a:prstGeom>
          <a:noFill/>
        </p:spPr>
        <p:txBody>
          <a:bodyPr wrap="square">
            <a:spAutoFit/>
          </a:bodyPr>
          <a:lstStyle/>
          <a:p>
            <a:pPr marL="285750" indent="-285750" algn="l">
              <a:lnSpc>
                <a:spcPct val="200000"/>
              </a:lnSpc>
              <a:buFont typeface="Arial" panose="020B0604020202020204" pitchFamily="34" charset="0"/>
              <a:buChar char="•"/>
            </a:pPr>
            <a:r>
              <a:rPr lang="en-US" sz="1600" b="0" i="0" dirty="0">
                <a:effectLst/>
                <a:latin typeface="Roboto" panose="02000000000000000000" pitchFamily="2" charset="0"/>
                <a:ea typeface="Roboto" panose="02000000000000000000" pitchFamily="2" charset="0"/>
                <a:cs typeface="Roboto" panose="02000000000000000000" pitchFamily="2" charset="0"/>
              </a:rPr>
              <a:t>Excel is good for </a:t>
            </a:r>
            <a:r>
              <a:rPr lang="en-US" sz="1600" b="1" i="1" u="sng" dirty="0">
                <a:effectLst/>
                <a:latin typeface="Roboto" panose="02000000000000000000" pitchFamily="2" charset="0"/>
                <a:ea typeface="Roboto" panose="02000000000000000000" pitchFamily="2" charset="0"/>
                <a:cs typeface="Roboto" panose="02000000000000000000" pitchFamily="2" charset="0"/>
              </a:rPr>
              <a:t>business</a:t>
            </a:r>
            <a:r>
              <a:rPr lang="en-US" sz="1600" b="0" i="0" dirty="0">
                <a:effectLst/>
                <a:latin typeface="Roboto" panose="02000000000000000000" pitchFamily="2" charset="0"/>
                <a:ea typeface="Roboto" panose="02000000000000000000" pitchFamily="2" charset="0"/>
                <a:cs typeface="Roboto" panose="02000000000000000000" pitchFamily="2" charset="0"/>
              </a:rPr>
              <a:t> data analysis, data storage, ad hock reporting, it’s probably the most popular “database”</a:t>
            </a:r>
          </a:p>
          <a:p>
            <a:pPr marL="285750" indent="-285750" algn="l">
              <a:lnSpc>
                <a:spcPct val="200000"/>
              </a:lnSpc>
              <a:buFont typeface="Arial" panose="020B0604020202020204" pitchFamily="34" charset="0"/>
              <a:buChar char="•"/>
            </a:pPr>
            <a:r>
              <a:rPr lang="en-US" sz="1600" b="0" i="0" dirty="0">
                <a:effectLst/>
                <a:latin typeface="Roboto" panose="02000000000000000000" pitchFamily="2" charset="0"/>
                <a:ea typeface="Roboto" panose="02000000000000000000" pitchFamily="2" charset="0"/>
                <a:cs typeface="Roboto" panose="02000000000000000000" pitchFamily="2" charset="0"/>
              </a:rPr>
              <a:t>Easy to use because of the two-dimensional grid concept of rows and columns</a:t>
            </a:r>
          </a:p>
          <a:p>
            <a:pPr marL="285750" indent="-285750" algn="l">
              <a:lnSpc>
                <a:spcPct val="200000"/>
              </a:lnSpc>
              <a:buFont typeface="Arial" panose="020B0604020202020204" pitchFamily="34" charset="0"/>
              <a:buChar char="•"/>
            </a:pPr>
            <a:r>
              <a:rPr lang="en-US" sz="1600" b="0" i="0" dirty="0">
                <a:effectLst/>
                <a:latin typeface="Roboto" panose="02000000000000000000" pitchFamily="2" charset="0"/>
                <a:ea typeface="Roboto" panose="02000000000000000000" pitchFamily="2" charset="0"/>
                <a:cs typeface="Roboto" panose="02000000000000000000" pitchFamily="2" charset="0"/>
              </a:rPr>
              <a:t>Microsoft bundles MS Excel it as part of Microsoft Office 365 and fully integrated with other office applications</a:t>
            </a:r>
          </a:p>
          <a:p>
            <a:pPr marL="285750" indent="-285750" algn="l">
              <a:lnSpc>
                <a:spcPct val="200000"/>
              </a:lnSpc>
              <a:buFont typeface="Arial" panose="020B0604020202020204" pitchFamily="34" charset="0"/>
              <a:buChar char="•"/>
            </a:pPr>
            <a:r>
              <a:rPr lang="en-US" sz="1600" b="0" i="0" dirty="0">
                <a:effectLst/>
                <a:latin typeface="Roboto" panose="02000000000000000000" pitchFamily="2" charset="0"/>
                <a:ea typeface="Roboto" panose="02000000000000000000" pitchFamily="2" charset="0"/>
                <a:cs typeface="Roboto" panose="02000000000000000000" pitchFamily="2" charset="0"/>
              </a:rPr>
              <a:t>Excel dates can </a:t>
            </a:r>
            <a:r>
              <a:rPr lang="en-US" sz="1600" b="0" i="1" dirty="0">
                <a:effectLst/>
                <a:latin typeface="Roboto" panose="02000000000000000000" pitchFamily="2" charset="0"/>
                <a:ea typeface="Roboto" panose="02000000000000000000" pitchFamily="2" charset="0"/>
                <a:cs typeface="Roboto" panose="02000000000000000000" pitchFamily="2" charset="0"/>
              </a:rPr>
              <a:t>only</a:t>
            </a:r>
            <a:r>
              <a:rPr lang="en-US" sz="1600" b="0" i="0" dirty="0">
                <a:effectLst/>
                <a:latin typeface="Roboto" panose="02000000000000000000" pitchFamily="2" charset="0"/>
                <a:ea typeface="Roboto" panose="02000000000000000000" pitchFamily="2" charset="0"/>
                <a:cs typeface="Roboto" panose="02000000000000000000" pitchFamily="2" charset="0"/>
              </a:rPr>
              <a:t> be in the range from 1–1–1900 to 31–12–9999 that’s why </a:t>
            </a:r>
            <a:r>
              <a:rPr lang="en-US" sz="1600" dirty="0">
                <a:latin typeface="Roboto" panose="02000000000000000000" pitchFamily="2" charset="0"/>
                <a:ea typeface="Roboto" panose="02000000000000000000" pitchFamily="2" charset="0"/>
                <a:cs typeface="Roboto" panose="02000000000000000000" pitchFamily="2" charset="0"/>
              </a:rPr>
              <a:t>make analysis hard outside this range</a:t>
            </a:r>
          </a:p>
          <a:p>
            <a:pPr marL="285750" indent="-285750" algn="l">
              <a:buFont typeface="Arial" panose="020B0604020202020204" pitchFamily="34" charset="0"/>
              <a:buChar char="•"/>
            </a:pPr>
            <a:endParaRPr lang="en-US" sz="16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35416018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0AC59CF-BF36-2C58-50E2-7167E318BF16}"/>
              </a:ext>
            </a:extLst>
          </p:cNvPr>
          <p:cNvSpPr>
            <a:spLocks noGrp="1"/>
          </p:cNvSpPr>
          <p:nvPr>
            <p:ph type="title"/>
          </p:nvPr>
        </p:nvSpPr>
        <p:spPr>
          <a:xfrm>
            <a:off x="838200" y="365125"/>
            <a:ext cx="10515600" cy="573551"/>
          </a:xfrm>
        </p:spPr>
        <p:txBody>
          <a:bodyPr>
            <a:normAutofit/>
          </a:bodyPr>
          <a:lstStyle/>
          <a:p>
            <a:r>
              <a:rPr lang="en-US" b="1" dirty="0"/>
              <a:t>Dynamic Array Formulas</a:t>
            </a:r>
          </a:p>
        </p:txBody>
      </p:sp>
      <p:sp>
        <p:nvSpPr>
          <p:cNvPr id="3" name="TextBox 2">
            <a:extLst>
              <a:ext uri="{FF2B5EF4-FFF2-40B4-BE49-F238E27FC236}">
                <a16:creationId xmlns:a16="http://schemas.microsoft.com/office/drawing/2014/main" id="{DB82B844-678F-EC6B-CCFC-6397E6D604A0}"/>
              </a:ext>
            </a:extLst>
          </p:cNvPr>
          <p:cNvSpPr txBox="1"/>
          <p:nvPr/>
        </p:nvSpPr>
        <p:spPr>
          <a:xfrm>
            <a:off x="701963" y="1397675"/>
            <a:ext cx="10515600" cy="369332"/>
          </a:xfrm>
          <a:prstGeom prst="rect">
            <a:avLst/>
          </a:prstGeom>
          <a:noFill/>
        </p:spPr>
        <p:txBody>
          <a:bodyPr wrap="square">
            <a:spAutoFit/>
          </a:bodyPr>
          <a:lstStyle/>
          <a:p>
            <a:pPr algn="l"/>
            <a:r>
              <a:rPr lang="en-US" b="0" i="0" dirty="0">
                <a:effectLst/>
                <a:latin typeface="Segoe UI" panose="020B0502040204020203" pitchFamily="34" charset="0"/>
              </a:rPr>
              <a:t>Excel formulas that can return set of values (array) of variable size are called </a:t>
            </a:r>
            <a:r>
              <a:rPr lang="en-US" b="1" i="0" dirty="0">
                <a:effectLst/>
                <a:latin typeface="Segoe UI" panose="020B0502040204020203" pitchFamily="34" charset="0"/>
              </a:rPr>
              <a:t>dynamic array </a:t>
            </a:r>
            <a:r>
              <a:rPr lang="en-US" b="0" i="0" dirty="0">
                <a:effectLst/>
                <a:latin typeface="Segoe UI" panose="020B0502040204020203" pitchFamily="34" charset="0"/>
              </a:rPr>
              <a:t>formulas. </a:t>
            </a:r>
          </a:p>
        </p:txBody>
      </p:sp>
      <p:sp>
        <p:nvSpPr>
          <p:cNvPr id="5" name="TextBox 4">
            <a:extLst>
              <a:ext uri="{FF2B5EF4-FFF2-40B4-BE49-F238E27FC236}">
                <a16:creationId xmlns:a16="http://schemas.microsoft.com/office/drawing/2014/main" id="{72A81ABB-E212-41B9-304F-FE59D1FE0B37}"/>
              </a:ext>
            </a:extLst>
          </p:cNvPr>
          <p:cNvSpPr txBox="1"/>
          <p:nvPr/>
        </p:nvSpPr>
        <p:spPr>
          <a:xfrm>
            <a:off x="701963" y="2314047"/>
            <a:ext cx="2761673" cy="2031325"/>
          </a:xfrm>
          <a:prstGeom prst="rect">
            <a:avLst/>
          </a:prstGeom>
          <a:noFill/>
        </p:spPr>
        <p:txBody>
          <a:bodyPr wrap="square">
            <a:spAutoFit/>
          </a:bodyPr>
          <a:lstStyle/>
          <a:p>
            <a:pPr algn="l"/>
            <a:r>
              <a:rPr lang="en-US" b="0" i="0" u="none" strike="noStrike" dirty="0">
                <a:solidFill>
                  <a:srgbClr val="006CAC"/>
                </a:solidFill>
                <a:effectLst/>
                <a:latin typeface="Segoe UI" panose="020B0502040204020203" pitchFamily="34" charset="0"/>
                <a:hlinkClick r:id="rId2"/>
              </a:rPr>
              <a:t>FILTER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3"/>
              </a:rPr>
              <a:t>RANDARRAY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4"/>
              </a:rPr>
              <a:t>SEQUENCE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5"/>
              </a:rPr>
              <a:t>SORT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6"/>
              </a:rPr>
              <a:t>SORTBY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7"/>
              </a:rPr>
              <a:t>UNIQUE function</a:t>
            </a:r>
            <a:endParaRPr lang="en-US" b="0" i="0" dirty="0">
              <a:solidFill>
                <a:srgbClr val="1E1E1E"/>
              </a:solidFill>
              <a:effectLst/>
              <a:latin typeface="Segoe UI" panose="020B0502040204020203" pitchFamily="34" charset="0"/>
            </a:endParaRPr>
          </a:p>
          <a:p>
            <a:pPr algn="l"/>
            <a:r>
              <a:rPr lang="en-US" b="0" i="0" u="none" strike="noStrike" dirty="0">
                <a:solidFill>
                  <a:srgbClr val="006CAC"/>
                </a:solidFill>
                <a:effectLst/>
                <a:latin typeface="Segoe UI" panose="020B0502040204020203" pitchFamily="34" charset="0"/>
                <a:hlinkClick r:id="rId8"/>
              </a:rPr>
              <a:t>#SPILL! errors in Excel</a:t>
            </a:r>
            <a:endParaRPr lang="en-US" b="0" i="0" dirty="0">
              <a:solidFill>
                <a:srgbClr val="1E1E1E"/>
              </a:solidFill>
              <a:effectLst/>
              <a:latin typeface="Segoe UI" panose="020B0502040204020203" pitchFamily="34" charset="0"/>
            </a:endParaRPr>
          </a:p>
        </p:txBody>
      </p:sp>
      <p:pic>
        <p:nvPicPr>
          <p:cNvPr id="7" name="Picture 6">
            <a:extLst>
              <a:ext uri="{FF2B5EF4-FFF2-40B4-BE49-F238E27FC236}">
                <a16:creationId xmlns:a16="http://schemas.microsoft.com/office/drawing/2014/main" id="{A8C52ADA-0B2B-3236-C126-4CBE1A8C40BB}"/>
              </a:ext>
            </a:extLst>
          </p:cNvPr>
          <p:cNvPicPr>
            <a:picLocks noChangeAspect="1"/>
          </p:cNvPicPr>
          <p:nvPr/>
        </p:nvPicPr>
        <p:blipFill>
          <a:blip r:embed="rId9"/>
          <a:stretch>
            <a:fillRect/>
          </a:stretch>
        </p:blipFill>
        <p:spPr>
          <a:xfrm>
            <a:off x="4358102" y="2314047"/>
            <a:ext cx="6468378" cy="3277057"/>
          </a:xfrm>
          <a:prstGeom prst="rect">
            <a:avLst/>
          </a:prstGeom>
        </p:spPr>
      </p:pic>
    </p:spTree>
    <p:extLst>
      <p:ext uri="{BB962C8B-B14F-4D97-AF65-F5344CB8AC3E}">
        <p14:creationId xmlns:p14="http://schemas.microsoft.com/office/powerpoint/2010/main" val="341773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50AC59CF-BF36-2C58-50E2-7167E318BF16}"/>
              </a:ext>
            </a:extLst>
          </p:cNvPr>
          <p:cNvSpPr>
            <a:spLocks noGrp="1"/>
          </p:cNvSpPr>
          <p:nvPr>
            <p:ph type="title"/>
          </p:nvPr>
        </p:nvSpPr>
        <p:spPr>
          <a:xfrm>
            <a:off x="838200" y="365125"/>
            <a:ext cx="10515600" cy="573551"/>
          </a:xfrm>
        </p:spPr>
        <p:txBody>
          <a:bodyPr>
            <a:normAutofit fontScale="90000"/>
          </a:bodyPr>
          <a:lstStyle/>
          <a:p>
            <a:r>
              <a:rPr lang="en-US" dirty="0"/>
              <a:t>New Excel syntax and LAMBDA function</a:t>
            </a:r>
          </a:p>
        </p:txBody>
      </p:sp>
      <p:sp>
        <p:nvSpPr>
          <p:cNvPr id="15" name="TextBox 14">
            <a:extLst>
              <a:ext uri="{FF2B5EF4-FFF2-40B4-BE49-F238E27FC236}">
                <a16:creationId xmlns:a16="http://schemas.microsoft.com/office/drawing/2014/main" id="{7AC6D1BF-B1CD-CC9A-2252-F33AA6BE2BF2}"/>
              </a:ext>
            </a:extLst>
          </p:cNvPr>
          <p:cNvSpPr txBox="1"/>
          <p:nvPr/>
        </p:nvSpPr>
        <p:spPr>
          <a:xfrm>
            <a:off x="483842" y="2716760"/>
            <a:ext cx="11006542" cy="1477328"/>
          </a:xfrm>
          <a:prstGeom prst="rect">
            <a:avLst/>
          </a:prstGeom>
          <a:noFill/>
        </p:spPr>
        <p:txBody>
          <a:bodyPr wrap="square" rtlCol="0">
            <a:spAutoFit/>
          </a:bodyPr>
          <a:lstStyle/>
          <a:p>
            <a:r>
              <a:rPr lang="en-US" b="1" dirty="0"/>
              <a:t>LET</a:t>
            </a:r>
            <a:r>
              <a:rPr lang="en-US" dirty="0"/>
              <a:t> function allows to break down complex formulas into intermediate steps using variables</a:t>
            </a:r>
            <a:br>
              <a:rPr lang="en-US" dirty="0"/>
            </a:br>
            <a:br>
              <a:rPr lang="en-US" dirty="0"/>
            </a:br>
            <a:r>
              <a:rPr lang="en-US" b="1" dirty="0"/>
              <a:t>LAMBDA </a:t>
            </a:r>
            <a:r>
              <a:rPr lang="en-US" b="0" i="0" dirty="0">
                <a:effectLst/>
              </a:rPr>
              <a:t>is </a:t>
            </a:r>
            <a:r>
              <a:rPr lang="en-US" i="0" dirty="0">
                <a:effectLst/>
              </a:rPr>
              <a:t>designed to create custom functions that can be called by user-friendly names and reused throughout a workbook</a:t>
            </a:r>
            <a:r>
              <a:rPr lang="en-US" b="0" i="0" dirty="0">
                <a:effectLst/>
              </a:rPr>
              <a:t>. Simply put, you can now take any existing formula, whatever complex it is, wrap it up in LAMBDA, and give it any name you like. Functions are defined in Name Manager</a:t>
            </a:r>
            <a:endParaRPr lang="en-US" dirty="0"/>
          </a:p>
        </p:txBody>
      </p:sp>
      <p:pic>
        <p:nvPicPr>
          <p:cNvPr id="19" name="Picture 18">
            <a:extLst>
              <a:ext uri="{FF2B5EF4-FFF2-40B4-BE49-F238E27FC236}">
                <a16:creationId xmlns:a16="http://schemas.microsoft.com/office/drawing/2014/main" id="{0A134093-4821-17E5-5F9D-95C8EB1B73B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2979" y="4294908"/>
            <a:ext cx="10010821" cy="2452521"/>
          </a:xfrm>
          <a:prstGeom prst="rect">
            <a:avLst/>
          </a:prstGeom>
        </p:spPr>
      </p:pic>
      <p:pic>
        <p:nvPicPr>
          <p:cNvPr id="21" name="Picture 20">
            <a:extLst>
              <a:ext uri="{FF2B5EF4-FFF2-40B4-BE49-F238E27FC236}">
                <a16:creationId xmlns:a16="http://schemas.microsoft.com/office/drawing/2014/main" id="{832C2240-4322-D380-6763-35F9DC45C472}"/>
              </a:ext>
            </a:extLst>
          </p:cNvPr>
          <p:cNvPicPr>
            <a:picLocks noChangeAspect="1"/>
          </p:cNvPicPr>
          <p:nvPr/>
        </p:nvPicPr>
        <p:blipFill>
          <a:blip r:embed="rId3"/>
          <a:stretch>
            <a:fillRect/>
          </a:stretch>
        </p:blipFill>
        <p:spPr>
          <a:xfrm>
            <a:off x="838200" y="1167284"/>
            <a:ext cx="9841302" cy="1164154"/>
          </a:xfrm>
          <a:prstGeom prst="rect">
            <a:avLst/>
          </a:prstGeom>
        </p:spPr>
      </p:pic>
    </p:spTree>
    <p:extLst>
      <p:ext uri="{BB962C8B-B14F-4D97-AF65-F5344CB8AC3E}">
        <p14:creationId xmlns:p14="http://schemas.microsoft.com/office/powerpoint/2010/main" val="1393327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20B84B8-7574-869F-2680-747BF5B07090}"/>
              </a:ext>
            </a:extLst>
          </p:cNvPr>
          <p:cNvSpPr txBox="1"/>
          <p:nvPr/>
        </p:nvSpPr>
        <p:spPr>
          <a:xfrm>
            <a:off x="339476" y="3353554"/>
            <a:ext cx="7727510" cy="2800767"/>
          </a:xfrm>
          <a:prstGeom prst="rect">
            <a:avLst/>
          </a:prstGeom>
          <a:noFill/>
        </p:spPr>
        <p:txBody>
          <a:bodyPr wrap="square">
            <a:spAutoFit/>
          </a:bodyPr>
          <a:lstStyle/>
          <a:p>
            <a:r>
              <a:rPr lang="en-US" sz="1600" b="1" u="sng" dirty="0"/>
              <a:t>MANNUALY FORMATTED (Excel currently doesn’t format)</a:t>
            </a:r>
          </a:p>
          <a:p>
            <a:r>
              <a:rPr lang="en-US" sz="1600" dirty="0" err="1"/>
              <a:t>FinalPriceBreakdown</a:t>
            </a:r>
            <a:r>
              <a:rPr lang="en-US" sz="1600" dirty="0"/>
              <a:t>  = LAMBDA(Price,DiscountPercent,SalesTaxPercent,</a:t>
            </a:r>
          </a:p>
          <a:p>
            <a:r>
              <a:rPr lang="en-US" sz="1600" dirty="0"/>
              <a:t>        LET(</a:t>
            </a:r>
          </a:p>
          <a:p>
            <a:r>
              <a:rPr lang="en-US" sz="1600" dirty="0"/>
              <a:t>              Discount, Price * DiscountPercent,</a:t>
            </a:r>
          </a:p>
          <a:p>
            <a:r>
              <a:rPr lang="en-US" sz="1600" dirty="0"/>
              <a:t>              SalesTax, (Price - Discount) * SalesTaxPercent,</a:t>
            </a:r>
          </a:p>
          <a:p>
            <a:r>
              <a:rPr lang="en-US" sz="1600" dirty="0"/>
              <a:t>              TotalPrice, Price  - Discount + SalesTax,</a:t>
            </a:r>
          </a:p>
          <a:p>
            <a:r>
              <a:rPr lang="en-US" sz="1600" dirty="0"/>
              <a:t>              Rounding, ROUNDUP(TotalPrice,0) - TotalPrice,</a:t>
            </a:r>
          </a:p>
          <a:p>
            <a:r>
              <a:rPr lang="en-US" sz="1600" dirty="0"/>
              <a:t>              FinalPrice, TotalPrice + Rounding,</a:t>
            </a:r>
          </a:p>
          <a:p>
            <a:r>
              <a:rPr lang="en-US" sz="1600" dirty="0"/>
              <a:t>              CHOOSE({1,2,3,4,5}, Price, - Discount, SalesTax, Rounding, FinalPrice)</a:t>
            </a:r>
          </a:p>
          <a:p>
            <a:r>
              <a:rPr lang="en-US" sz="1600" dirty="0"/>
              <a:t>        )</a:t>
            </a:r>
          </a:p>
          <a:p>
            <a:r>
              <a:rPr lang="en-US" sz="1600" dirty="0"/>
              <a:t>  )</a:t>
            </a:r>
          </a:p>
        </p:txBody>
      </p:sp>
      <p:sp>
        <p:nvSpPr>
          <p:cNvPr id="7" name="Title 1">
            <a:extLst>
              <a:ext uri="{FF2B5EF4-FFF2-40B4-BE49-F238E27FC236}">
                <a16:creationId xmlns:a16="http://schemas.microsoft.com/office/drawing/2014/main" id="{9A5B10F3-0509-1C40-0092-BB37FDDFA6D7}"/>
              </a:ext>
            </a:extLst>
          </p:cNvPr>
          <p:cNvSpPr>
            <a:spLocks noGrp="1"/>
          </p:cNvSpPr>
          <p:nvPr>
            <p:ph type="title"/>
          </p:nvPr>
        </p:nvSpPr>
        <p:spPr>
          <a:xfrm>
            <a:off x="838200" y="365125"/>
            <a:ext cx="10515600" cy="573551"/>
          </a:xfrm>
        </p:spPr>
        <p:txBody>
          <a:bodyPr>
            <a:normAutofit/>
          </a:bodyPr>
          <a:lstStyle/>
          <a:p>
            <a:r>
              <a:rPr lang="en-US" dirty="0"/>
              <a:t>Excel Formula Formatting</a:t>
            </a:r>
          </a:p>
        </p:txBody>
      </p:sp>
      <p:sp>
        <p:nvSpPr>
          <p:cNvPr id="8" name="TextBox 7">
            <a:extLst>
              <a:ext uri="{FF2B5EF4-FFF2-40B4-BE49-F238E27FC236}">
                <a16:creationId xmlns:a16="http://schemas.microsoft.com/office/drawing/2014/main" id="{A995E7D1-AEC2-1175-4E72-A707AD3F97F5}"/>
              </a:ext>
            </a:extLst>
          </p:cNvPr>
          <p:cNvSpPr txBox="1"/>
          <p:nvPr/>
        </p:nvSpPr>
        <p:spPr>
          <a:xfrm>
            <a:off x="339476" y="1016522"/>
            <a:ext cx="7727510" cy="2031325"/>
          </a:xfrm>
          <a:prstGeom prst="rect">
            <a:avLst/>
          </a:prstGeom>
          <a:noFill/>
        </p:spPr>
        <p:txBody>
          <a:bodyPr wrap="square">
            <a:spAutoFit/>
          </a:bodyPr>
          <a:lstStyle/>
          <a:p>
            <a:r>
              <a:rPr lang="en-US" sz="1400" b="1" u="sng" dirty="0"/>
              <a:t>UNFORMATTED WITH NO VARIABLES</a:t>
            </a:r>
          </a:p>
          <a:p>
            <a:r>
              <a:rPr lang="en-US" sz="1400" dirty="0"/>
              <a:t>CHOOSE({1,2,3,4,5}, B13, - B13*C13, B13*(1-C13)*D13,ROUNDUP(B13*(1-C13)*(1+D13),0) - B13*(1-C13)*(1+D13), ROUNDUP(B13*(1-C13)*(1+D13),0) )</a:t>
            </a:r>
          </a:p>
          <a:p>
            <a:endParaRPr lang="en-US" sz="1400" b="1" u="sng" dirty="0"/>
          </a:p>
          <a:p>
            <a:r>
              <a:rPr lang="en-US" sz="1400" b="1" u="sng" dirty="0"/>
              <a:t>UNFORMATTED BUT WITH USE OF VARIABLES</a:t>
            </a:r>
          </a:p>
          <a:p>
            <a:r>
              <a:rPr lang="en-US" sz="1400" dirty="0" err="1"/>
              <a:t>FinalPriceBreakdown</a:t>
            </a:r>
            <a:r>
              <a:rPr lang="en-US" sz="1400" dirty="0"/>
              <a:t> = LAMBDA(Price,DiscountPercent,SalesTaxPercent,   LET( Discount, Price * DiscountPercent,  SalesTax, (Price - Discount) * SalesTaxPercent, TotalPrice, Price  - Discount + SalesTax, Rounding, ROUNDUP(TotalPrice,0) - TotalPrice,  FinalPrice, TotalPrice + Rounding, CHOOSE({1,2,3,4,5}, Price, - Discount, SalesTax, Rounding,FinalPrice)  )</a:t>
            </a:r>
          </a:p>
        </p:txBody>
      </p:sp>
      <p:sp>
        <p:nvSpPr>
          <p:cNvPr id="9" name="Right Brace 8">
            <a:extLst>
              <a:ext uri="{FF2B5EF4-FFF2-40B4-BE49-F238E27FC236}">
                <a16:creationId xmlns:a16="http://schemas.microsoft.com/office/drawing/2014/main" id="{89358A86-70F4-2ABD-DE83-3161FABD5924}"/>
              </a:ext>
            </a:extLst>
          </p:cNvPr>
          <p:cNvSpPr/>
          <p:nvPr/>
        </p:nvSpPr>
        <p:spPr>
          <a:xfrm>
            <a:off x="5611906" y="4204447"/>
            <a:ext cx="484094" cy="129091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           </a:t>
            </a:r>
          </a:p>
        </p:txBody>
      </p:sp>
      <p:sp>
        <p:nvSpPr>
          <p:cNvPr id="10" name="TextBox 9">
            <a:extLst>
              <a:ext uri="{FF2B5EF4-FFF2-40B4-BE49-F238E27FC236}">
                <a16:creationId xmlns:a16="http://schemas.microsoft.com/office/drawing/2014/main" id="{F5EA4D4C-F0BA-CCDE-9795-896349826626}"/>
              </a:ext>
            </a:extLst>
          </p:cNvPr>
          <p:cNvSpPr txBox="1"/>
          <p:nvPr/>
        </p:nvSpPr>
        <p:spPr>
          <a:xfrm>
            <a:off x="8356987" y="4665240"/>
            <a:ext cx="1951175" cy="369332"/>
          </a:xfrm>
          <a:prstGeom prst="rect">
            <a:avLst/>
          </a:prstGeom>
          <a:noFill/>
        </p:spPr>
        <p:txBody>
          <a:bodyPr wrap="none" rtlCol="0">
            <a:spAutoFit/>
          </a:bodyPr>
          <a:lstStyle/>
          <a:p>
            <a:r>
              <a:rPr lang="en-US" b="1" dirty="0">
                <a:solidFill>
                  <a:srgbClr val="FF0000"/>
                </a:solidFill>
              </a:rPr>
              <a:t>Variable definition</a:t>
            </a:r>
          </a:p>
        </p:txBody>
      </p:sp>
      <p:sp>
        <p:nvSpPr>
          <p:cNvPr id="11" name="TextBox 10">
            <a:extLst>
              <a:ext uri="{FF2B5EF4-FFF2-40B4-BE49-F238E27FC236}">
                <a16:creationId xmlns:a16="http://schemas.microsoft.com/office/drawing/2014/main" id="{EA3B344B-3A04-C2CC-A220-FF3C60F065AE}"/>
              </a:ext>
            </a:extLst>
          </p:cNvPr>
          <p:cNvSpPr txBox="1"/>
          <p:nvPr/>
        </p:nvSpPr>
        <p:spPr>
          <a:xfrm>
            <a:off x="8356987" y="3640065"/>
            <a:ext cx="2161682" cy="369332"/>
          </a:xfrm>
          <a:prstGeom prst="rect">
            <a:avLst/>
          </a:prstGeom>
          <a:noFill/>
        </p:spPr>
        <p:txBody>
          <a:bodyPr wrap="none" rtlCol="0">
            <a:spAutoFit/>
          </a:bodyPr>
          <a:lstStyle/>
          <a:p>
            <a:r>
              <a:rPr lang="en-US" b="1" dirty="0">
                <a:solidFill>
                  <a:srgbClr val="FF0000"/>
                </a:solidFill>
              </a:rPr>
              <a:t>Function parameters</a:t>
            </a:r>
          </a:p>
        </p:txBody>
      </p:sp>
      <p:cxnSp>
        <p:nvCxnSpPr>
          <p:cNvPr id="13" name="Straight Arrow Connector 12">
            <a:extLst>
              <a:ext uri="{FF2B5EF4-FFF2-40B4-BE49-F238E27FC236}">
                <a16:creationId xmlns:a16="http://schemas.microsoft.com/office/drawing/2014/main" id="{A17DFB17-D361-792D-3F9C-66A1038E1C5C}"/>
              </a:ext>
            </a:extLst>
          </p:cNvPr>
          <p:cNvCxnSpPr/>
          <p:nvPr/>
        </p:nvCxnSpPr>
        <p:spPr>
          <a:xfrm flipH="1">
            <a:off x="7627715" y="3824731"/>
            <a:ext cx="654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BF401AD-D62A-49A3-FE22-E4CAA23ECBC6}"/>
              </a:ext>
            </a:extLst>
          </p:cNvPr>
          <p:cNvSpPr txBox="1"/>
          <p:nvPr/>
        </p:nvSpPr>
        <p:spPr>
          <a:xfrm>
            <a:off x="8424408" y="5310699"/>
            <a:ext cx="1816331" cy="369332"/>
          </a:xfrm>
          <a:prstGeom prst="rect">
            <a:avLst/>
          </a:prstGeom>
          <a:noFill/>
        </p:spPr>
        <p:txBody>
          <a:bodyPr wrap="none" rtlCol="0">
            <a:spAutoFit/>
          </a:bodyPr>
          <a:lstStyle/>
          <a:p>
            <a:r>
              <a:rPr lang="en-US" b="1" dirty="0">
                <a:solidFill>
                  <a:srgbClr val="FF0000"/>
                </a:solidFill>
              </a:rPr>
              <a:t>Return argument</a:t>
            </a:r>
          </a:p>
        </p:txBody>
      </p:sp>
      <p:cxnSp>
        <p:nvCxnSpPr>
          <p:cNvPr id="15" name="Straight Arrow Connector 14">
            <a:extLst>
              <a:ext uri="{FF2B5EF4-FFF2-40B4-BE49-F238E27FC236}">
                <a16:creationId xmlns:a16="http://schemas.microsoft.com/office/drawing/2014/main" id="{E6A14D7D-B092-E40C-59CE-16CB7547EA61}"/>
              </a:ext>
            </a:extLst>
          </p:cNvPr>
          <p:cNvCxnSpPr/>
          <p:nvPr/>
        </p:nvCxnSpPr>
        <p:spPr>
          <a:xfrm flipH="1">
            <a:off x="7647383" y="5495365"/>
            <a:ext cx="654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E52B72C2-24D3-7F6F-272D-4C1484E55821}"/>
              </a:ext>
            </a:extLst>
          </p:cNvPr>
          <p:cNvCxnSpPr/>
          <p:nvPr/>
        </p:nvCxnSpPr>
        <p:spPr>
          <a:xfrm flipH="1">
            <a:off x="7591856" y="4849906"/>
            <a:ext cx="6544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53210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68E087-DE7A-886D-D204-D453CC39B2E9}"/>
              </a:ext>
            </a:extLst>
          </p:cNvPr>
          <p:cNvSpPr>
            <a:spLocks noGrp="1"/>
          </p:cNvSpPr>
          <p:nvPr>
            <p:ph type="title"/>
          </p:nvPr>
        </p:nvSpPr>
        <p:spPr>
          <a:xfrm>
            <a:off x="838200" y="365125"/>
            <a:ext cx="10515600" cy="573551"/>
          </a:xfrm>
        </p:spPr>
        <p:txBody>
          <a:bodyPr>
            <a:normAutofit fontScale="90000"/>
          </a:bodyPr>
          <a:lstStyle/>
          <a:p>
            <a:r>
              <a:rPr lang="en-US" dirty="0"/>
              <a:t>New Excel syntax and LAMBDA function demo</a:t>
            </a:r>
          </a:p>
        </p:txBody>
      </p:sp>
      <p:pic>
        <p:nvPicPr>
          <p:cNvPr id="8" name="Picture 7">
            <a:extLst>
              <a:ext uri="{FF2B5EF4-FFF2-40B4-BE49-F238E27FC236}">
                <a16:creationId xmlns:a16="http://schemas.microsoft.com/office/drawing/2014/main" id="{6E3B88F8-59A2-527F-ABFC-6E6697F527D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40064" y="1510058"/>
            <a:ext cx="10311872" cy="2160736"/>
          </a:xfrm>
          <a:prstGeom prst="rect">
            <a:avLst/>
          </a:prstGeom>
        </p:spPr>
      </p:pic>
      <p:sp>
        <p:nvSpPr>
          <p:cNvPr id="10" name="TextBox 9">
            <a:extLst>
              <a:ext uri="{FF2B5EF4-FFF2-40B4-BE49-F238E27FC236}">
                <a16:creationId xmlns:a16="http://schemas.microsoft.com/office/drawing/2014/main" id="{C5EFE062-C2B8-2D1A-725B-3E06481C0DA7}"/>
              </a:ext>
            </a:extLst>
          </p:cNvPr>
          <p:cNvSpPr txBox="1"/>
          <p:nvPr/>
        </p:nvSpPr>
        <p:spPr>
          <a:xfrm>
            <a:off x="671946" y="4461550"/>
            <a:ext cx="7742382" cy="2031325"/>
          </a:xfrm>
          <a:prstGeom prst="rect">
            <a:avLst/>
          </a:prstGeom>
          <a:noFill/>
        </p:spPr>
        <p:txBody>
          <a:bodyPr wrap="square">
            <a:spAutoFit/>
          </a:bodyPr>
          <a:lstStyle/>
          <a:p>
            <a:pPr algn="l"/>
            <a:r>
              <a:rPr lang="en-US" b="0" i="0" strike="noStrike" dirty="0">
                <a:effectLst/>
                <a:latin typeface="Segoe UI" panose="020B0502040204020203" pitchFamily="34" charset="0"/>
              </a:rPr>
              <a:t>Additional Functions used in conjunction with LAMBDA function:</a:t>
            </a:r>
          </a:p>
          <a:p>
            <a:pPr algn="l"/>
            <a:r>
              <a:rPr lang="en-US" dirty="0">
                <a:latin typeface="Segoe UI" panose="020B0502040204020203" pitchFamily="34" charset="0"/>
              </a:rPr>
              <a:t>MAP function</a:t>
            </a:r>
          </a:p>
          <a:p>
            <a:pPr algn="l"/>
            <a:r>
              <a:rPr lang="en-US" dirty="0">
                <a:latin typeface="Segoe UI" panose="020B0502040204020203" pitchFamily="34" charset="0"/>
                <a:hlinkClick r:id="rId3">
                  <a:extLst>
                    <a:ext uri="{A12FA001-AC4F-418D-AE19-62706E023703}">
                      <ahyp:hlinkClr xmlns:ahyp="http://schemas.microsoft.com/office/drawing/2018/hyperlinkcolor" val="tx"/>
                    </a:ext>
                  </a:extLst>
                </a:hlinkClick>
              </a:rPr>
              <a:t>REDUCE functio</a:t>
            </a:r>
            <a:r>
              <a:rPr lang="en-US" b="0" i="0" u="none" strike="noStrike" dirty="0">
                <a:effectLst/>
                <a:latin typeface="Segoe UI" panose="020B0502040204020203" pitchFamily="34" charset="0"/>
                <a:hlinkClick r:id="rId3">
                  <a:extLst>
                    <a:ext uri="{A12FA001-AC4F-418D-AE19-62706E023703}">
                      <ahyp:hlinkClr xmlns:ahyp="http://schemas.microsoft.com/office/drawing/2018/hyperlinkcolor" val="tx"/>
                    </a:ext>
                  </a:extLst>
                </a:hlinkClick>
              </a:rPr>
              <a:t>n</a:t>
            </a:r>
            <a:endParaRPr lang="en-US" b="0" i="0" dirty="0">
              <a:effectLst/>
              <a:latin typeface="Segoe UI" panose="020B0502040204020203" pitchFamily="34" charset="0"/>
            </a:endParaRPr>
          </a:p>
          <a:p>
            <a:pPr algn="l"/>
            <a:r>
              <a:rPr lang="en-US" b="0" i="0" u="none" strike="noStrike" dirty="0">
                <a:effectLst/>
                <a:latin typeface="Segoe UI" panose="020B0502040204020203" pitchFamily="34" charset="0"/>
                <a:hlinkClick r:id="rId4">
                  <a:extLst>
                    <a:ext uri="{A12FA001-AC4F-418D-AE19-62706E023703}">
                      <ahyp:hlinkClr xmlns:ahyp="http://schemas.microsoft.com/office/drawing/2018/hyperlinkcolor" val="tx"/>
                    </a:ext>
                  </a:extLst>
                </a:hlinkClick>
              </a:rPr>
              <a:t>SCAN function</a:t>
            </a:r>
            <a:endParaRPr lang="en-US" b="0" i="0" dirty="0">
              <a:effectLst/>
              <a:latin typeface="Segoe UI" panose="020B0502040204020203" pitchFamily="34" charset="0"/>
            </a:endParaRPr>
          </a:p>
          <a:p>
            <a:pPr algn="l"/>
            <a:r>
              <a:rPr lang="en-US" b="0" i="0" u="none" strike="noStrike" dirty="0">
                <a:effectLst/>
                <a:latin typeface="Segoe UI" panose="020B0502040204020203" pitchFamily="34" charset="0"/>
                <a:hlinkClick r:id="rId5">
                  <a:extLst>
                    <a:ext uri="{A12FA001-AC4F-418D-AE19-62706E023703}">
                      <ahyp:hlinkClr xmlns:ahyp="http://schemas.microsoft.com/office/drawing/2018/hyperlinkcolor" val="tx"/>
                    </a:ext>
                  </a:extLst>
                </a:hlinkClick>
              </a:rPr>
              <a:t>MAKEARRAY function</a:t>
            </a:r>
            <a:endParaRPr lang="en-US" b="0" i="0" dirty="0">
              <a:effectLst/>
              <a:latin typeface="Segoe UI" panose="020B0502040204020203" pitchFamily="34" charset="0"/>
            </a:endParaRPr>
          </a:p>
          <a:p>
            <a:pPr algn="l"/>
            <a:r>
              <a:rPr lang="en-US" b="0" i="0" u="none" strike="noStrike" dirty="0">
                <a:effectLst/>
                <a:latin typeface="Segoe UI" panose="020B0502040204020203" pitchFamily="34" charset="0"/>
                <a:hlinkClick r:id="rId6">
                  <a:extLst>
                    <a:ext uri="{A12FA001-AC4F-418D-AE19-62706E023703}">
                      <ahyp:hlinkClr xmlns:ahyp="http://schemas.microsoft.com/office/drawing/2018/hyperlinkcolor" val="tx"/>
                    </a:ext>
                  </a:extLst>
                </a:hlinkClick>
              </a:rPr>
              <a:t>BYROW function</a:t>
            </a:r>
            <a:endParaRPr lang="en-US" b="0" i="0" dirty="0">
              <a:effectLst/>
              <a:latin typeface="Segoe UI" panose="020B0502040204020203" pitchFamily="34" charset="0"/>
            </a:endParaRPr>
          </a:p>
          <a:p>
            <a:pPr algn="l"/>
            <a:r>
              <a:rPr lang="en-US" b="0" i="0" u="none" strike="noStrike" dirty="0">
                <a:effectLst/>
                <a:latin typeface="Segoe UI" panose="020B0502040204020203" pitchFamily="34" charset="0"/>
                <a:hlinkClick r:id="rId7">
                  <a:extLst>
                    <a:ext uri="{A12FA001-AC4F-418D-AE19-62706E023703}">
                      <ahyp:hlinkClr xmlns:ahyp="http://schemas.microsoft.com/office/drawing/2018/hyperlinkcolor" val="tx"/>
                    </a:ext>
                  </a:extLst>
                </a:hlinkClick>
              </a:rPr>
              <a:t>ISOMITTED function</a:t>
            </a:r>
            <a:endParaRPr lang="en-US" b="0" i="0" dirty="0">
              <a:effectLst/>
              <a:latin typeface="Segoe UI" panose="020B0502040204020203" pitchFamily="34" charset="0"/>
            </a:endParaRPr>
          </a:p>
        </p:txBody>
      </p:sp>
    </p:spTree>
    <p:extLst>
      <p:ext uri="{BB962C8B-B14F-4D97-AF65-F5344CB8AC3E}">
        <p14:creationId xmlns:p14="http://schemas.microsoft.com/office/powerpoint/2010/main" val="11757023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92FF91B-0332-6E0A-9ADB-693583BA84C2}"/>
              </a:ext>
            </a:extLst>
          </p:cNvPr>
          <p:cNvSpPr txBox="1">
            <a:spLocks/>
          </p:cNvSpPr>
          <p:nvPr/>
        </p:nvSpPr>
        <p:spPr>
          <a:xfrm>
            <a:off x="838200" y="365125"/>
            <a:ext cx="10515600" cy="57355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Power Query (M language)</a:t>
            </a:r>
          </a:p>
        </p:txBody>
      </p:sp>
      <p:sp>
        <p:nvSpPr>
          <p:cNvPr id="12" name="TextBox 11">
            <a:extLst>
              <a:ext uri="{FF2B5EF4-FFF2-40B4-BE49-F238E27FC236}">
                <a16:creationId xmlns:a16="http://schemas.microsoft.com/office/drawing/2014/main" id="{3B719849-6B5D-2BF4-A420-4235F7BC4F6C}"/>
              </a:ext>
            </a:extLst>
          </p:cNvPr>
          <p:cNvSpPr txBox="1"/>
          <p:nvPr/>
        </p:nvSpPr>
        <p:spPr>
          <a:xfrm>
            <a:off x="563232" y="938676"/>
            <a:ext cx="11065535" cy="1477328"/>
          </a:xfrm>
          <a:prstGeom prst="rect">
            <a:avLst/>
          </a:prstGeom>
          <a:noFill/>
        </p:spPr>
        <p:txBody>
          <a:bodyPr wrap="square">
            <a:spAutoFit/>
          </a:bodyPr>
          <a:lstStyle/>
          <a:p>
            <a:r>
              <a:rPr lang="en-US" b="1" i="0" dirty="0">
                <a:effectLst/>
                <a:latin typeface="Segoe UI" panose="020B0502040204020203" pitchFamily="34" charset="0"/>
              </a:rPr>
              <a:t>Power Query </a:t>
            </a:r>
            <a:r>
              <a:rPr lang="en-US" b="0" i="0" dirty="0">
                <a:effectLst/>
                <a:latin typeface="Segoe UI" panose="020B0502040204020203" pitchFamily="34" charset="0"/>
              </a:rPr>
              <a:t>is a data transformation and data preparation engine. Power Query comes with a graphical interface for getting data from sources and a Power Query Editor for applying transformations. Because the engine is available in many products and services, the destination where the data will be stored depends on where Power Query was used. Using Power Query, you can perform the extract, transform, and load (ETL) processing of data.</a:t>
            </a:r>
            <a:endParaRPr lang="en-US" dirty="0"/>
          </a:p>
        </p:txBody>
      </p:sp>
      <p:pic>
        <p:nvPicPr>
          <p:cNvPr id="18" name="Picture 17">
            <a:extLst>
              <a:ext uri="{FF2B5EF4-FFF2-40B4-BE49-F238E27FC236}">
                <a16:creationId xmlns:a16="http://schemas.microsoft.com/office/drawing/2014/main" id="{9F21F83D-FBDC-CD76-881C-862F32A3E98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09110" y="3039250"/>
            <a:ext cx="4587385" cy="3132589"/>
          </a:xfrm>
          <a:prstGeom prst="rect">
            <a:avLst/>
          </a:prstGeom>
        </p:spPr>
      </p:pic>
      <p:pic>
        <p:nvPicPr>
          <p:cNvPr id="20" name="Picture 19">
            <a:extLst>
              <a:ext uri="{FF2B5EF4-FFF2-40B4-BE49-F238E27FC236}">
                <a16:creationId xmlns:a16="http://schemas.microsoft.com/office/drawing/2014/main" id="{EC8C1819-FF35-6463-3F24-FDA2FD5AA3D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505" y="2623518"/>
            <a:ext cx="6343445" cy="3869357"/>
          </a:xfrm>
          <a:prstGeom prst="rect">
            <a:avLst/>
          </a:prstGeom>
        </p:spPr>
      </p:pic>
    </p:spTree>
    <p:extLst>
      <p:ext uri="{BB962C8B-B14F-4D97-AF65-F5344CB8AC3E}">
        <p14:creationId xmlns:p14="http://schemas.microsoft.com/office/powerpoint/2010/main" val="1173521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52E3CB-FC47-E48F-A1A4-5B80100DF81D}"/>
              </a:ext>
            </a:extLst>
          </p:cNvPr>
          <p:cNvSpPr txBox="1">
            <a:spLocks/>
          </p:cNvSpPr>
          <p:nvPr/>
        </p:nvSpPr>
        <p:spPr>
          <a:xfrm>
            <a:off x="838200" y="365125"/>
            <a:ext cx="10515600" cy="57355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Power Query Demo</a:t>
            </a:r>
          </a:p>
        </p:txBody>
      </p:sp>
      <p:pic>
        <p:nvPicPr>
          <p:cNvPr id="6" name="Picture 5">
            <a:extLst>
              <a:ext uri="{FF2B5EF4-FFF2-40B4-BE49-F238E27FC236}">
                <a16:creationId xmlns:a16="http://schemas.microsoft.com/office/drawing/2014/main" id="{40711F78-43F9-97A7-EF1D-9CF94B668F8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6933" y="1150845"/>
            <a:ext cx="7443342" cy="3816999"/>
          </a:xfrm>
          <a:prstGeom prst="rect">
            <a:avLst/>
          </a:prstGeom>
        </p:spPr>
      </p:pic>
      <p:pic>
        <p:nvPicPr>
          <p:cNvPr id="3" name="Picture 2">
            <a:extLst>
              <a:ext uri="{FF2B5EF4-FFF2-40B4-BE49-F238E27FC236}">
                <a16:creationId xmlns:a16="http://schemas.microsoft.com/office/drawing/2014/main" id="{DB6BDF37-0B9A-9790-218B-6C59F2A3813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93465" y="1150845"/>
            <a:ext cx="4201602" cy="3890525"/>
          </a:xfrm>
          <a:prstGeom prst="rect">
            <a:avLst/>
          </a:prstGeom>
        </p:spPr>
      </p:pic>
    </p:spTree>
    <p:extLst>
      <p:ext uri="{BB962C8B-B14F-4D97-AF65-F5344CB8AC3E}">
        <p14:creationId xmlns:p14="http://schemas.microsoft.com/office/powerpoint/2010/main" val="32418776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80587-E216-4BFC-E353-2825C01668B2}"/>
              </a:ext>
            </a:extLst>
          </p:cNvPr>
          <p:cNvSpPr>
            <a:spLocks noGrp="1"/>
          </p:cNvSpPr>
          <p:nvPr>
            <p:ph type="title"/>
          </p:nvPr>
        </p:nvSpPr>
        <p:spPr>
          <a:xfrm>
            <a:off x="838200" y="365125"/>
            <a:ext cx="10515600" cy="573551"/>
          </a:xfrm>
        </p:spPr>
        <p:txBody>
          <a:bodyPr>
            <a:normAutofit/>
          </a:bodyPr>
          <a:lstStyle/>
          <a:p>
            <a:r>
              <a:rPr lang="en-US" b="1" dirty="0"/>
              <a:t>About me</a:t>
            </a:r>
          </a:p>
        </p:txBody>
      </p:sp>
      <p:sp>
        <p:nvSpPr>
          <p:cNvPr id="3" name="Content Placeholder 2">
            <a:extLst>
              <a:ext uri="{FF2B5EF4-FFF2-40B4-BE49-F238E27FC236}">
                <a16:creationId xmlns:a16="http://schemas.microsoft.com/office/drawing/2014/main" id="{4B614FED-9CDE-63A0-ED93-272A7676F3E9}"/>
              </a:ext>
            </a:extLst>
          </p:cNvPr>
          <p:cNvSpPr>
            <a:spLocks noGrp="1"/>
          </p:cNvSpPr>
          <p:nvPr>
            <p:ph idx="1"/>
          </p:nvPr>
        </p:nvSpPr>
        <p:spPr>
          <a:xfrm>
            <a:off x="3180745" y="1638911"/>
            <a:ext cx="8588889" cy="4009806"/>
          </a:xfrm>
        </p:spPr>
        <p:txBody>
          <a:bodyPr>
            <a:normAutofit/>
          </a:bodyPr>
          <a:lstStyle/>
          <a:p>
            <a:pPr marL="0" indent="0">
              <a:buNone/>
            </a:pPr>
            <a:r>
              <a:rPr lang="en-US" dirty="0"/>
              <a:t>Daniil Bogomazov</a:t>
            </a:r>
          </a:p>
          <a:p>
            <a:pPr marL="0" indent="0">
              <a:buNone/>
            </a:pPr>
            <a:r>
              <a:rPr lang="en-US" dirty="0"/>
              <a:t>Directory of Analytics | Crowley Maritime</a:t>
            </a:r>
          </a:p>
          <a:p>
            <a:pPr marL="0" indent="0">
              <a:buNone/>
            </a:pPr>
            <a:r>
              <a:rPr lang="en-US" dirty="0"/>
              <a:t>Data Modeling and Engineering, Business Analytics, ERP/HCM systems</a:t>
            </a:r>
          </a:p>
          <a:p>
            <a:pPr marL="0" indent="0">
              <a:buNone/>
            </a:pPr>
            <a:r>
              <a:rPr lang="en-US" dirty="0"/>
              <a:t>Use Microsoft stack of tools including SQL, MS Power Platform</a:t>
            </a:r>
          </a:p>
          <a:p>
            <a:pPr marL="0" indent="0">
              <a:buNone/>
            </a:pPr>
            <a:r>
              <a:rPr lang="en-US" dirty="0">
                <a:hlinkClick r:id="rId2"/>
              </a:rPr>
              <a:t>www.crowley.com</a:t>
            </a:r>
            <a:endParaRPr lang="en-US" dirty="0"/>
          </a:p>
          <a:p>
            <a:pPr marL="0" indent="0">
              <a:buNone/>
            </a:pPr>
            <a:r>
              <a:rPr lang="en-US" dirty="0">
                <a:hlinkClick r:id="rId3"/>
              </a:rPr>
              <a:t>danil.bogomazov@crowley.com</a:t>
            </a:r>
            <a:endParaRPr lang="en-US" dirty="0"/>
          </a:p>
          <a:p>
            <a:pPr marL="0" indent="0">
              <a:buNone/>
            </a:pPr>
            <a:r>
              <a:rPr lang="en-US" dirty="0">
                <a:hlinkClick r:id="rId4"/>
              </a:rPr>
              <a:t>bogomazovdaniil@gmail.com</a:t>
            </a:r>
            <a:endParaRPr lang="en-US" dirty="0"/>
          </a:p>
          <a:p>
            <a:pPr marL="0" indent="0">
              <a:buNone/>
            </a:pPr>
            <a:r>
              <a:rPr lang="en-US" dirty="0">
                <a:hlinkClick r:id="rId5"/>
              </a:rPr>
              <a:t>https://www.linkedin.com/in/daniil-bogomazov-4882a91b/</a:t>
            </a:r>
            <a:endParaRPr lang="en-US" dirty="0"/>
          </a:p>
          <a:p>
            <a:pPr marL="0" indent="0">
              <a:buNone/>
            </a:pPr>
            <a:endParaRPr lang="en-US" dirty="0"/>
          </a:p>
          <a:p>
            <a:pPr marL="0" indent="0">
              <a:buNone/>
            </a:pPr>
            <a:endParaRPr lang="en-US" dirty="0"/>
          </a:p>
          <a:p>
            <a:pPr marL="0" indent="0">
              <a:buNone/>
            </a:pPr>
            <a:endParaRPr lang="en-US" dirty="0"/>
          </a:p>
          <a:p>
            <a:endParaRPr lang="en-US" dirty="0"/>
          </a:p>
        </p:txBody>
      </p:sp>
      <p:pic>
        <p:nvPicPr>
          <p:cNvPr id="5" name="Picture 4">
            <a:extLst>
              <a:ext uri="{FF2B5EF4-FFF2-40B4-BE49-F238E27FC236}">
                <a16:creationId xmlns:a16="http://schemas.microsoft.com/office/drawing/2014/main" id="{1C89E2EE-1308-4486-9314-DF9A90B0FEFF}"/>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22366" y="1821791"/>
            <a:ext cx="2481128" cy="3677672"/>
          </a:xfrm>
          <a:prstGeom prst="rect">
            <a:avLst/>
          </a:prstGeom>
        </p:spPr>
      </p:pic>
    </p:spTree>
    <p:extLst>
      <p:ext uri="{BB962C8B-B14F-4D97-AF65-F5344CB8AC3E}">
        <p14:creationId xmlns:p14="http://schemas.microsoft.com/office/powerpoint/2010/main" val="12190751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52E3CB-FC47-E48F-A1A4-5B80100DF81D}"/>
              </a:ext>
            </a:extLst>
          </p:cNvPr>
          <p:cNvSpPr txBox="1">
            <a:spLocks/>
          </p:cNvSpPr>
          <p:nvPr/>
        </p:nvSpPr>
        <p:spPr>
          <a:xfrm>
            <a:off x="838200" y="365125"/>
            <a:ext cx="10515600" cy="573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4000" dirty="0">
                <a:latin typeface="+mj-lt"/>
              </a:rPr>
              <a:t>Excel as a client tool for Power BI</a:t>
            </a:r>
          </a:p>
        </p:txBody>
      </p:sp>
      <p:sp>
        <p:nvSpPr>
          <p:cNvPr id="2" name="TextBox 1">
            <a:extLst>
              <a:ext uri="{FF2B5EF4-FFF2-40B4-BE49-F238E27FC236}">
                <a16:creationId xmlns:a16="http://schemas.microsoft.com/office/drawing/2014/main" id="{B4023ECD-C30F-7D79-D30A-CDC71F5FA1F9}"/>
              </a:ext>
            </a:extLst>
          </p:cNvPr>
          <p:cNvSpPr txBox="1"/>
          <p:nvPr/>
        </p:nvSpPr>
        <p:spPr>
          <a:xfrm>
            <a:off x="655607" y="1173192"/>
            <a:ext cx="11145329" cy="923330"/>
          </a:xfrm>
          <a:prstGeom prst="rect">
            <a:avLst/>
          </a:prstGeom>
          <a:noFill/>
        </p:spPr>
        <p:txBody>
          <a:bodyPr wrap="square" rtlCol="0">
            <a:spAutoFit/>
          </a:bodyPr>
          <a:lstStyle/>
          <a:p>
            <a:r>
              <a:rPr lang="en-US" dirty="0"/>
              <a:t>Excel currently supports Power Pivot (predecessor of Power BI), but Microsoft strategically invests into Power BI Service that’s why it’s recommended to build semantic models in Power BI if possible and use Excel as one of possible clients' tools. Especially good for ad-hock reporting and analysis, ease of data retrieval from the database</a:t>
            </a:r>
          </a:p>
        </p:txBody>
      </p:sp>
      <p:pic>
        <p:nvPicPr>
          <p:cNvPr id="10" name="Picture 9">
            <a:extLst>
              <a:ext uri="{FF2B5EF4-FFF2-40B4-BE49-F238E27FC236}">
                <a16:creationId xmlns:a16="http://schemas.microsoft.com/office/drawing/2014/main" id="{E3E76569-9397-3CE8-9420-551562DE02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02986" y="2331038"/>
            <a:ext cx="7706244" cy="1315525"/>
          </a:xfrm>
          <a:prstGeom prst="rect">
            <a:avLst/>
          </a:prstGeom>
        </p:spPr>
      </p:pic>
      <p:pic>
        <p:nvPicPr>
          <p:cNvPr id="12" name="Picture 11">
            <a:extLst>
              <a:ext uri="{FF2B5EF4-FFF2-40B4-BE49-F238E27FC236}">
                <a16:creationId xmlns:a16="http://schemas.microsoft.com/office/drawing/2014/main" id="{C2CF7E1F-6466-7805-D05B-77D2C4FCCFA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86413" y="3821329"/>
            <a:ext cx="5622817" cy="3073808"/>
          </a:xfrm>
          <a:prstGeom prst="rect">
            <a:avLst/>
          </a:prstGeom>
        </p:spPr>
      </p:pic>
      <p:sp>
        <p:nvSpPr>
          <p:cNvPr id="13" name="Rectangle 12">
            <a:extLst>
              <a:ext uri="{FF2B5EF4-FFF2-40B4-BE49-F238E27FC236}">
                <a16:creationId xmlns:a16="http://schemas.microsoft.com/office/drawing/2014/main" id="{1C49DC40-20A3-C684-3B74-1AB493F2A7EA}"/>
              </a:ext>
            </a:extLst>
          </p:cNvPr>
          <p:cNvSpPr/>
          <p:nvPr/>
        </p:nvSpPr>
        <p:spPr>
          <a:xfrm>
            <a:off x="4409704" y="4397829"/>
            <a:ext cx="2747159" cy="2095047"/>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8C07DB0-33A6-C973-5AE2-A4E0E6C1757E}"/>
              </a:ext>
            </a:extLst>
          </p:cNvPr>
          <p:cNvSpPr txBox="1"/>
          <p:nvPr/>
        </p:nvSpPr>
        <p:spPr>
          <a:xfrm>
            <a:off x="234866" y="5194880"/>
            <a:ext cx="2552699" cy="646331"/>
          </a:xfrm>
          <a:prstGeom prst="rect">
            <a:avLst/>
          </a:prstGeom>
          <a:noFill/>
        </p:spPr>
        <p:txBody>
          <a:bodyPr wrap="square" rtlCol="0">
            <a:spAutoFit/>
          </a:bodyPr>
          <a:lstStyle/>
          <a:p>
            <a:r>
              <a:rPr lang="en-US" dirty="0"/>
              <a:t>Dynamic Expression Language (DAX)</a:t>
            </a:r>
          </a:p>
        </p:txBody>
      </p:sp>
      <p:sp>
        <p:nvSpPr>
          <p:cNvPr id="5" name="TextBox 4">
            <a:extLst>
              <a:ext uri="{FF2B5EF4-FFF2-40B4-BE49-F238E27FC236}">
                <a16:creationId xmlns:a16="http://schemas.microsoft.com/office/drawing/2014/main" id="{D4835AB2-6348-C386-8DE3-4029C5327801}"/>
              </a:ext>
            </a:extLst>
          </p:cNvPr>
          <p:cNvSpPr txBox="1"/>
          <p:nvPr/>
        </p:nvSpPr>
        <p:spPr>
          <a:xfrm>
            <a:off x="307437" y="4066723"/>
            <a:ext cx="2552699" cy="646331"/>
          </a:xfrm>
          <a:prstGeom prst="rect">
            <a:avLst/>
          </a:prstGeom>
          <a:noFill/>
        </p:spPr>
        <p:txBody>
          <a:bodyPr wrap="square" rtlCol="0">
            <a:spAutoFit/>
          </a:bodyPr>
          <a:lstStyle/>
          <a:p>
            <a:r>
              <a:rPr lang="en-US" dirty="0"/>
              <a:t>Multi – Dimensional </a:t>
            </a:r>
            <a:r>
              <a:rPr lang="en-US" dirty="0" err="1"/>
              <a:t>eXpressions</a:t>
            </a:r>
            <a:r>
              <a:rPr lang="en-US" dirty="0"/>
              <a:t> (MDX)</a:t>
            </a:r>
          </a:p>
        </p:txBody>
      </p:sp>
      <p:pic>
        <p:nvPicPr>
          <p:cNvPr id="9" name="Picture 8">
            <a:extLst>
              <a:ext uri="{FF2B5EF4-FFF2-40B4-BE49-F238E27FC236}">
                <a16:creationId xmlns:a16="http://schemas.microsoft.com/office/drawing/2014/main" id="{6218EEBA-2CC7-20C6-41CD-2978AFF83F5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68520" y="2281052"/>
            <a:ext cx="3146587" cy="2997354"/>
          </a:xfrm>
          <a:prstGeom prst="rect">
            <a:avLst/>
          </a:prstGeom>
        </p:spPr>
      </p:pic>
    </p:spTree>
    <p:extLst>
      <p:ext uri="{BB962C8B-B14F-4D97-AF65-F5344CB8AC3E}">
        <p14:creationId xmlns:p14="http://schemas.microsoft.com/office/powerpoint/2010/main" val="2827819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A6834CE-660B-E638-FC9E-BCE17976555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393" y="1167337"/>
            <a:ext cx="10898777" cy="5033503"/>
          </a:xfrm>
          <a:prstGeom prst="rect">
            <a:avLst/>
          </a:prstGeom>
        </p:spPr>
      </p:pic>
    </p:spTree>
    <p:extLst>
      <p:ext uri="{BB962C8B-B14F-4D97-AF65-F5344CB8AC3E}">
        <p14:creationId xmlns:p14="http://schemas.microsoft.com/office/powerpoint/2010/main" val="4277463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D08E95-E274-3DE2-640D-BD1683FFCA5D}"/>
              </a:ext>
            </a:extLst>
          </p:cNvPr>
          <p:cNvSpPr txBox="1">
            <a:spLocks/>
          </p:cNvSpPr>
          <p:nvPr/>
        </p:nvSpPr>
        <p:spPr>
          <a:xfrm>
            <a:off x="241299" y="365125"/>
            <a:ext cx="11387467" cy="573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4000" dirty="0">
                <a:latin typeface="+mj-lt"/>
              </a:rPr>
              <a:t>Methods to consume BI models in Excel</a:t>
            </a:r>
          </a:p>
        </p:txBody>
      </p:sp>
      <p:sp>
        <p:nvSpPr>
          <p:cNvPr id="7" name="TextBox 6">
            <a:extLst>
              <a:ext uri="{FF2B5EF4-FFF2-40B4-BE49-F238E27FC236}">
                <a16:creationId xmlns:a16="http://schemas.microsoft.com/office/drawing/2014/main" id="{B53E2318-5FE3-D691-EC2B-A8E1112D6267}"/>
              </a:ext>
            </a:extLst>
          </p:cNvPr>
          <p:cNvSpPr txBox="1"/>
          <p:nvPr/>
        </p:nvSpPr>
        <p:spPr>
          <a:xfrm>
            <a:off x="563232" y="1602251"/>
            <a:ext cx="11065535" cy="2308324"/>
          </a:xfrm>
          <a:prstGeom prst="rect">
            <a:avLst/>
          </a:prstGeom>
          <a:noFill/>
        </p:spPr>
        <p:txBody>
          <a:bodyPr wrap="square">
            <a:spAutoFit/>
          </a:bodyPr>
          <a:lstStyle/>
          <a:p>
            <a:endParaRPr lang="en-US" dirty="0">
              <a:latin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rPr>
              <a:t>Pivot Table</a:t>
            </a:r>
          </a:p>
          <a:p>
            <a:pPr marL="285750" indent="-285750">
              <a:buFont typeface="Arial" panose="020B0604020202020204" pitchFamily="34" charset="0"/>
              <a:buChar char="•"/>
            </a:pPr>
            <a:endParaRPr lang="en-US" dirty="0">
              <a:latin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rPr>
              <a:t>Charts</a:t>
            </a:r>
          </a:p>
          <a:p>
            <a:pPr marL="285750" indent="-285750">
              <a:buFont typeface="Arial" panose="020B0604020202020204" pitchFamily="34" charset="0"/>
              <a:buChar char="•"/>
            </a:pPr>
            <a:endParaRPr lang="en-US" dirty="0">
              <a:latin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rPr>
              <a:t>Tables</a:t>
            </a:r>
          </a:p>
          <a:p>
            <a:pPr marL="285750" indent="-285750">
              <a:buFont typeface="Arial" panose="020B0604020202020204" pitchFamily="34" charset="0"/>
              <a:buChar char="•"/>
            </a:pPr>
            <a:endParaRPr lang="en-US" dirty="0">
              <a:latin typeface="Segoe UI" panose="020B0502040204020203" pitchFamily="34" charset="0"/>
            </a:endParaRPr>
          </a:p>
          <a:p>
            <a:pPr marL="285750" indent="-285750">
              <a:buFont typeface="Arial" panose="020B0604020202020204" pitchFamily="34" charset="0"/>
              <a:buChar char="•"/>
            </a:pPr>
            <a:r>
              <a:rPr lang="en-US" dirty="0">
                <a:latin typeface="Segoe UI" panose="020B0502040204020203" pitchFamily="34" charset="0"/>
              </a:rPr>
              <a:t>CUBE formulas</a:t>
            </a:r>
            <a:endParaRPr lang="en-US" dirty="0"/>
          </a:p>
        </p:txBody>
      </p:sp>
    </p:spTree>
    <p:extLst>
      <p:ext uri="{BB962C8B-B14F-4D97-AF65-F5344CB8AC3E}">
        <p14:creationId xmlns:p14="http://schemas.microsoft.com/office/powerpoint/2010/main" val="1026522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AF8D30A-46B1-CBC9-F34A-16091EE690F1}"/>
              </a:ext>
            </a:extLst>
          </p:cNvPr>
          <p:cNvSpPr txBox="1">
            <a:spLocks/>
          </p:cNvSpPr>
          <p:nvPr/>
        </p:nvSpPr>
        <p:spPr>
          <a:xfrm>
            <a:off x="241299" y="365125"/>
            <a:ext cx="11387467" cy="573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4000" dirty="0">
                <a:latin typeface="+mj-lt"/>
              </a:rPr>
              <a:t>Excel Automation using Office Scripts</a:t>
            </a:r>
          </a:p>
        </p:txBody>
      </p:sp>
      <p:pic>
        <p:nvPicPr>
          <p:cNvPr id="12" name="Picture 11">
            <a:extLst>
              <a:ext uri="{FF2B5EF4-FFF2-40B4-BE49-F238E27FC236}">
                <a16:creationId xmlns:a16="http://schemas.microsoft.com/office/drawing/2014/main" id="{0284DE30-3376-55F1-B72E-A5CDB58F35F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1299" y="1301664"/>
            <a:ext cx="7931558" cy="3352972"/>
          </a:xfrm>
          <a:prstGeom prst="rect">
            <a:avLst/>
          </a:prstGeom>
        </p:spPr>
      </p:pic>
      <p:pic>
        <p:nvPicPr>
          <p:cNvPr id="14" name="Picture 13">
            <a:extLst>
              <a:ext uri="{FF2B5EF4-FFF2-40B4-BE49-F238E27FC236}">
                <a16:creationId xmlns:a16="http://schemas.microsoft.com/office/drawing/2014/main" id="{E70051B4-5EEA-900E-AC1A-DABED3D4974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20744" y="2442699"/>
            <a:ext cx="5229957" cy="3259601"/>
          </a:xfrm>
          <a:prstGeom prst="rect">
            <a:avLst/>
          </a:prstGeom>
        </p:spPr>
      </p:pic>
      <p:sp>
        <p:nvSpPr>
          <p:cNvPr id="16" name="TextBox 15">
            <a:extLst>
              <a:ext uri="{FF2B5EF4-FFF2-40B4-BE49-F238E27FC236}">
                <a16:creationId xmlns:a16="http://schemas.microsoft.com/office/drawing/2014/main" id="{6C3E4D9A-587C-3EF1-F3C8-D902C642F740}"/>
              </a:ext>
            </a:extLst>
          </p:cNvPr>
          <p:cNvSpPr txBox="1"/>
          <p:nvPr/>
        </p:nvSpPr>
        <p:spPr>
          <a:xfrm>
            <a:off x="482600" y="5922069"/>
            <a:ext cx="10077450" cy="369332"/>
          </a:xfrm>
          <a:prstGeom prst="rect">
            <a:avLst/>
          </a:prstGeom>
          <a:noFill/>
        </p:spPr>
        <p:txBody>
          <a:bodyPr wrap="square">
            <a:spAutoFit/>
          </a:bodyPr>
          <a:lstStyle/>
          <a:p>
            <a:r>
              <a:rPr lang="en-US" dirty="0">
                <a:hlinkClick r:id="rId4">
                  <a:extLst>
                    <a:ext uri="{A12FA001-AC4F-418D-AE19-62706E023703}">
                      <ahyp:hlinkClr xmlns:ahyp="http://schemas.microsoft.com/office/drawing/2018/hyperlinkcolor" val="tx"/>
                    </a:ext>
                  </a:extLst>
                </a:hlinkClick>
              </a:rPr>
              <a:t>Basic scripts for Office Scripts in Excel - Office Scripts | Microsoft Learn</a:t>
            </a:r>
            <a:endParaRPr lang="en-US" dirty="0"/>
          </a:p>
        </p:txBody>
      </p:sp>
      <p:sp>
        <p:nvSpPr>
          <p:cNvPr id="17" name="TextBox 16">
            <a:extLst>
              <a:ext uri="{FF2B5EF4-FFF2-40B4-BE49-F238E27FC236}">
                <a16:creationId xmlns:a16="http://schemas.microsoft.com/office/drawing/2014/main" id="{0270FF80-300E-BBB5-A836-D8D02A4FC698}"/>
              </a:ext>
            </a:extLst>
          </p:cNvPr>
          <p:cNvSpPr txBox="1"/>
          <p:nvPr/>
        </p:nvSpPr>
        <p:spPr>
          <a:xfrm>
            <a:off x="8451850" y="1403634"/>
            <a:ext cx="3292306" cy="307777"/>
          </a:xfrm>
          <a:prstGeom prst="rect">
            <a:avLst/>
          </a:prstGeom>
          <a:noFill/>
        </p:spPr>
        <p:txBody>
          <a:bodyPr wrap="square">
            <a:spAutoFit/>
          </a:bodyPr>
          <a:lstStyle/>
          <a:p>
            <a:r>
              <a:rPr lang="en-US" sz="1400" dirty="0"/>
              <a:t>TypeScript (subset of JavaScript)</a:t>
            </a:r>
          </a:p>
        </p:txBody>
      </p:sp>
    </p:spTree>
    <p:extLst>
      <p:ext uri="{BB962C8B-B14F-4D97-AF65-F5344CB8AC3E}">
        <p14:creationId xmlns:p14="http://schemas.microsoft.com/office/powerpoint/2010/main" val="2439849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6DBFBF6-3D49-2BDB-7A72-8EFA1F2F06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87048" y="501650"/>
            <a:ext cx="2207230" cy="6165850"/>
          </a:xfrm>
          <a:prstGeom prst="rect">
            <a:avLst/>
          </a:prstGeom>
        </p:spPr>
      </p:pic>
      <p:pic>
        <p:nvPicPr>
          <p:cNvPr id="7" name="Picture 6">
            <a:extLst>
              <a:ext uri="{FF2B5EF4-FFF2-40B4-BE49-F238E27FC236}">
                <a16:creationId xmlns:a16="http://schemas.microsoft.com/office/drawing/2014/main" id="{845AC74D-5501-8283-FCB5-7F67108B558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58911" y="2387570"/>
            <a:ext cx="8331439" cy="2082860"/>
          </a:xfrm>
          <a:prstGeom prst="rect">
            <a:avLst/>
          </a:prstGeom>
        </p:spPr>
      </p:pic>
    </p:spTree>
    <p:extLst>
      <p:ext uri="{BB962C8B-B14F-4D97-AF65-F5344CB8AC3E}">
        <p14:creationId xmlns:p14="http://schemas.microsoft.com/office/powerpoint/2010/main" val="26051352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E3C26F-2D6A-0473-1CB6-B0ABE181BC22}"/>
              </a:ext>
            </a:extLst>
          </p:cNvPr>
          <p:cNvSpPr>
            <a:spLocks noGrp="1"/>
          </p:cNvSpPr>
          <p:nvPr>
            <p:ph idx="1"/>
          </p:nvPr>
        </p:nvSpPr>
        <p:spPr>
          <a:xfrm>
            <a:off x="495300" y="1320800"/>
            <a:ext cx="10329219" cy="2034788"/>
          </a:xfrm>
        </p:spPr>
        <p:txBody>
          <a:bodyPr wrap="square">
            <a:spAutoFit/>
          </a:bodyPr>
          <a:lstStyle/>
          <a:p>
            <a:r>
              <a:rPr lang="en-US" dirty="0"/>
              <a:t>70 </a:t>
            </a:r>
            <a:r>
              <a:rPr lang="en-US" i="0" dirty="0">
                <a:effectLst/>
                <a:latin typeface="-apple-system"/>
              </a:rPr>
              <a:t>Best Excel Blogs and Websites</a:t>
            </a:r>
            <a:br>
              <a:rPr lang="en-US" i="0" dirty="0">
                <a:effectLst/>
                <a:latin typeface="-apple-system"/>
              </a:rPr>
            </a:br>
            <a:r>
              <a:rPr lang="en-US" i="0" dirty="0">
                <a:effectLst/>
                <a:latin typeface="-apple-system"/>
              </a:rPr>
              <a:t>.. </a:t>
            </a:r>
            <a:r>
              <a:rPr lang="en-US" dirty="0">
                <a:hlinkClick r:id="rId2"/>
              </a:rPr>
              <a:t>https://blog.feedspot.com/excel_blogs/</a:t>
            </a:r>
            <a:r>
              <a:rPr lang="en-US" dirty="0"/>
              <a:t> </a:t>
            </a:r>
          </a:p>
          <a:p>
            <a:r>
              <a:rPr lang="en-US" dirty="0">
                <a:effectLst/>
                <a:latin typeface="-apple-system"/>
              </a:rPr>
              <a:t>Best YouTube Channels To Learn Excel (For Absolute Beginners in 2023)</a:t>
            </a:r>
            <a:br>
              <a:rPr lang="en-US" dirty="0">
                <a:effectLst/>
                <a:latin typeface="-apple-system"/>
              </a:rPr>
            </a:br>
            <a:r>
              <a:rPr lang="en-US" dirty="0">
                <a:effectLst/>
                <a:latin typeface="-apple-system"/>
              </a:rPr>
              <a:t>.. </a:t>
            </a:r>
            <a:r>
              <a:rPr lang="en-US" i="0" dirty="0">
                <a:effectLst/>
                <a:latin typeface="-apple-system"/>
                <a:hlinkClick r:id="rId3"/>
              </a:rPr>
              <a:t>https://www.websiterating.com/productivity/best-youtube-channels-to-learn-excel/</a:t>
            </a:r>
            <a:r>
              <a:rPr lang="en-US" dirty="0">
                <a:effectLst/>
                <a:latin typeface="-apple-system"/>
              </a:rPr>
              <a:t> </a:t>
            </a:r>
            <a:br>
              <a:rPr lang="en-US" dirty="0">
                <a:effectLst/>
                <a:latin typeface="-apple-system"/>
              </a:rPr>
            </a:br>
            <a:endParaRPr lang="en-US" dirty="0"/>
          </a:p>
        </p:txBody>
      </p:sp>
      <p:sp>
        <p:nvSpPr>
          <p:cNvPr id="4" name="Title 1">
            <a:extLst>
              <a:ext uri="{FF2B5EF4-FFF2-40B4-BE49-F238E27FC236}">
                <a16:creationId xmlns:a16="http://schemas.microsoft.com/office/drawing/2014/main" id="{321BC781-F936-D44D-971F-EFE9DE0BF9AA}"/>
              </a:ext>
            </a:extLst>
          </p:cNvPr>
          <p:cNvSpPr txBox="1">
            <a:spLocks/>
          </p:cNvSpPr>
          <p:nvPr/>
        </p:nvSpPr>
        <p:spPr>
          <a:xfrm>
            <a:off x="838200" y="365125"/>
            <a:ext cx="10515600" cy="57355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r>
              <a:rPr lang="en-US" sz="4000" dirty="0">
                <a:latin typeface="+mj-lt"/>
              </a:rPr>
              <a:t>MS Excel Resources</a:t>
            </a:r>
          </a:p>
        </p:txBody>
      </p:sp>
    </p:spTree>
    <p:extLst>
      <p:ext uri="{BB962C8B-B14F-4D97-AF65-F5344CB8AC3E}">
        <p14:creationId xmlns:p14="http://schemas.microsoft.com/office/powerpoint/2010/main" val="588082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BA466A2-1F27-7DE7-67B8-F16068117B4E}"/>
              </a:ext>
            </a:extLst>
          </p:cNvPr>
          <p:cNvSpPr>
            <a:spLocks noGrp="1"/>
          </p:cNvSpPr>
          <p:nvPr>
            <p:ph type="title"/>
          </p:nvPr>
        </p:nvSpPr>
        <p:spPr>
          <a:xfrm>
            <a:off x="838200" y="365125"/>
            <a:ext cx="10515600" cy="573551"/>
          </a:xfrm>
        </p:spPr>
        <p:txBody>
          <a:bodyPr>
            <a:normAutofit/>
          </a:bodyPr>
          <a:lstStyle/>
          <a:p>
            <a:r>
              <a:rPr lang="en-US" b="1" dirty="0"/>
              <a:t>Topics</a:t>
            </a:r>
          </a:p>
        </p:txBody>
      </p:sp>
      <p:sp>
        <p:nvSpPr>
          <p:cNvPr id="2" name="Content Placeholder 2">
            <a:extLst>
              <a:ext uri="{FF2B5EF4-FFF2-40B4-BE49-F238E27FC236}">
                <a16:creationId xmlns:a16="http://schemas.microsoft.com/office/drawing/2014/main" id="{7BE33CC1-D2AE-532B-F733-0E1D6BD14D87}"/>
              </a:ext>
            </a:extLst>
          </p:cNvPr>
          <p:cNvSpPr>
            <a:spLocks noGrp="1"/>
          </p:cNvSpPr>
          <p:nvPr>
            <p:ph idx="1"/>
          </p:nvPr>
        </p:nvSpPr>
        <p:spPr>
          <a:xfrm>
            <a:off x="838200" y="1454150"/>
            <a:ext cx="10515600" cy="4351338"/>
          </a:xfrm>
        </p:spPr>
        <p:txBody>
          <a:bodyPr/>
          <a:lstStyle/>
          <a:p>
            <a:r>
              <a:rPr lang="en-US" dirty="0"/>
              <a:t>MS Excel brief history</a:t>
            </a:r>
          </a:p>
          <a:p>
            <a:r>
              <a:rPr lang="en-US" dirty="0"/>
              <a:t>Most popular spreadsheet alternatives</a:t>
            </a:r>
          </a:p>
          <a:p>
            <a:r>
              <a:rPr lang="en-US" dirty="0"/>
              <a:t>Most interesting Excel features (per my opinion):</a:t>
            </a:r>
          </a:p>
          <a:p>
            <a:pPr lvl="1"/>
            <a:r>
              <a:rPr lang="en-US" dirty="0"/>
              <a:t>Dynamic Array Formulas</a:t>
            </a:r>
          </a:p>
          <a:p>
            <a:pPr lvl="1"/>
            <a:r>
              <a:rPr lang="en-US" dirty="0"/>
              <a:t>New Excel syntax and LAMBDA function</a:t>
            </a:r>
          </a:p>
          <a:p>
            <a:pPr lvl="1"/>
            <a:r>
              <a:rPr lang="en-US" dirty="0"/>
              <a:t>Power Query</a:t>
            </a:r>
          </a:p>
          <a:p>
            <a:pPr lvl="1"/>
            <a:r>
              <a:rPr lang="en-US" dirty="0"/>
              <a:t>Power Pivot</a:t>
            </a:r>
          </a:p>
          <a:p>
            <a:pPr lvl="1"/>
            <a:r>
              <a:rPr lang="en-US" dirty="0"/>
              <a:t>Excel Automation (Office Scripts)</a:t>
            </a:r>
          </a:p>
          <a:p>
            <a:endParaRPr lang="en-US" dirty="0"/>
          </a:p>
        </p:txBody>
      </p:sp>
    </p:spTree>
    <p:extLst>
      <p:ext uri="{BB962C8B-B14F-4D97-AF65-F5344CB8AC3E}">
        <p14:creationId xmlns:p14="http://schemas.microsoft.com/office/powerpoint/2010/main" val="1268679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AF541C7-8A18-6265-1CF6-E9BD8A523BB4}"/>
              </a:ext>
            </a:extLst>
          </p:cNvPr>
          <p:cNvSpPr txBox="1"/>
          <p:nvPr/>
        </p:nvSpPr>
        <p:spPr>
          <a:xfrm>
            <a:off x="431800" y="940148"/>
            <a:ext cx="11328400" cy="1200329"/>
          </a:xfrm>
          <a:prstGeom prst="rect">
            <a:avLst/>
          </a:prstGeom>
          <a:noFill/>
        </p:spPr>
        <p:txBody>
          <a:bodyPr wrap="square">
            <a:spAutoFit/>
          </a:bodyPr>
          <a:lstStyle/>
          <a:p>
            <a:r>
              <a:rPr lang="en-US" sz="1800" i="0" dirty="0">
                <a:effectLst/>
                <a:latin typeface="Roboto" panose="02000000000000000000" pitchFamily="2" charset="0"/>
                <a:ea typeface="Roboto" panose="02000000000000000000" pitchFamily="2" charset="0"/>
                <a:cs typeface="Roboto" panose="02000000000000000000" pitchFamily="2" charset="0"/>
              </a:rPr>
              <a:t>The first spreadsheet program was </a:t>
            </a:r>
            <a:r>
              <a:rPr lang="en-US" sz="1800" b="1" i="0" dirty="0">
                <a:effectLst/>
                <a:latin typeface="Roboto" panose="02000000000000000000" pitchFamily="2" charset="0"/>
                <a:ea typeface="Roboto" panose="02000000000000000000" pitchFamily="2" charset="0"/>
                <a:cs typeface="Roboto" panose="02000000000000000000" pitchFamily="2" charset="0"/>
              </a:rPr>
              <a:t>VisiCalc</a:t>
            </a:r>
            <a:r>
              <a:rPr lang="en-US" sz="1800" i="0" dirty="0">
                <a:effectLst/>
                <a:latin typeface="Roboto" panose="02000000000000000000" pitchFamily="2" charset="0"/>
                <a:ea typeface="Roboto" panose="02000000000000000000" pitchFamily="2" charset="0"/>
                <a:cs typeface="Roboto" panose="02000000000000000000" pitchFamily="2" charset="0"/>
              </a:rPr>
              <a:t>, written for the Apple II computer in 1979 by Dan Bricklin, grand father of modern spreadsheet - VisiCalc - http://www.bricklin.com/</a:t>
            </a:r>
          </a:p>
          <a:p>
            <a:r>
              <a:rPr lang="en-US" b="0" i="0" dirty="0">
                <a:effectLst/>
                <a:latin typeface="Segoe UI" panose="020B0502040204020203" pitchFamily="34" charset="0"/>
              </a:rPr>
              <a:t>It was so popular that people were ready to buy Apple II for $2,000 just to run VisiCalc – by the way, the day VisiCalc was launched (October 17) is considered Spreadsheet Day.</a:t>
            </a:r>
            <a:endParaRPr lang="en-US" dirty="0"/>
          </a:p>
        </p:txBody>
      </p:sp>
      <p:pic>
        <p:nvPicPr>
          <p:cNvPr id="8" name="Picture 7">
            <a:extLst>
              <a:ext uri="{FF2B5EF4-FFF2-40B4-BE49-F238E27FC236}">
                <a16:creationId xmlns:a16="http://schemas.microsoft.com/office/drawing/2014/main" id="{9732926A-A4E6-12DA-E035-5B66F282502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47593" y="2665771"/>
            <a:ext cx="2164666" cy="3890199"/>
          </a:xfrm>
          <a:prstGeom prst="rect">
            <a:avLst/>
          </a:prstGeom>
        </p:spPr>
      </p:pic>
      <p:sp>
        <p:nvSpPr>
          <p:cNvPr id="10" name="TextBox 9">
            <a:extLst>
              <a:ext uri="{FF2B5EF4-FFF2-40B4-BE49-F238E27FC236}">
                <a16:creationId xmlns:a16="http://schemas.microsoft.com/office/drawing/2014/main" id="{BAA5BD53-A1AF-D06A-488E-B2F535397884}"/>
              </a:ext>
            </a:extLst>
          </p:cNvPr>
          <p:cNvSpPr txBox="1"/>
          <p:nvPr/>
        </p:nvSpPr>
        <p:spPr>
          <a:xfrm>
            <a:off x="5168900" y="6371304"/>
            <a:ext cx="6096000" cy="369332"/>
          </a:xfrm>
          <a:prstGeom prst="rect">
            <a:avLst/>
          </a:prstGeom>
          <a:noFill/>
        </p:spPr>
        <p:txBody>
          <a:bodyPr wrap="square">
            <a:spAutoFit/>
          </a:bodyPr>
          <a:lstStyle/>
          <a:p>
            <a:r>
              <a:rPr lang="en-US" dirty="0"/>
              <a:t>https://spreadsheetdaddy.com/blog/excel-facts</a:t>
            </a:r>
          </a:p>
        </p:txBody>
      </p:sp>
      <p:pic>
        <p:nvPicPr>
          <p:cNvPr id="12" name="Picture 11">
            <a:extLst>
              <a:ext uri="{FF2B5EF4-FFF2-40B4-BE49-F238E27FC236}">
                <a16:creationId xmlns:a16="http://schemas.microsoft.com/office/drawing/2014/main" id="{A04C69DD-EAE4-409E-BD1D-CA4AEBB9C4D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02200" y="2342920"/>
            <a:ext cx="5473700" cy="3995865"/>
          </a:xfrm>
          <a:prstGeom prst="rect">
            <a:avLst/>
          </a:prstGeom>
        </p:spPr>
      </p:pic>
      <p:sp>
        <p:nvSpPr>
          <p:cNvPr id="2" name="Title 1">
            <a:extLst>
              <a:ext uri="{FF2B5EF4-FFF2-40B4-BE49-F238E27FC236}">
                <a16:creationId xmlns:a16="http://schemas.microsoft.com/office/drawing/2014/main" id="{3D6E8475-7E2B-164D-F6E0-D23119CF2F08}"/>
              </a:ext>
            </a:extLst>
          </p:cNvPr>
          <p:cNvSpPr>
            <a:spLocks noGrp="1"/>
          </p:cNvSpPr>
          <p:nvPr>
            <p:ph type="title"/>
          </p:nvPr>
        </p:nvSpPr>
        <p:spPr>
          <a:xfrm>
            <a:off x="838200" y="365125"/>
            <a:ext cx="10515600" cy="573551"/>
          </a:xfrm>
        </p:spPr>
        <p:txBody>
          <a:bodyPr>
            <a:normAutofit/>
          </a:bodyPr>
          <a:lstStyle/>
          <a:p>
            <a:r>
              <a:rPr lang="en-US" b="1" dirty="0"/>
              <a:t>Excel History</a:t>
            </a:r>
          </a:p>
        </p:txBody>
      </p:sp>
    </p:spTree>
    <p:extLst>
      <p:ext uri="{BB962C8B-B14F-4D97-AF65-F5344CB8AC3E}">
        <p14:creationId xmlns:p14="http://schemas.microsoft.com/office/powerpoint/2010/main" val="635020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6974BF1-11F1-4C53-9F93-7EBBCED15BC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93045" y="1085849"/>
            <a:ext cx="7445564" cy="5012173"/>
          </a:xfrm>
          <a:prstGeom prst="rect">
            <a:avLst/>
          </a:prstGeom>
        </p:spPr>
      </p:pic>
      <p:pic>
        <p:nvPicPr>
          <p:cNvPr id="6" name="Picture 5">
            <a:extLst>
              <a:ext uri="{FF2B5EF4-FFF2-40B4-BE49-F238E27FC236}">
                <a16:creationId xmlns:a16="http://schemas.microsoft.com/office/drawing/2014/main" id="{294DA9E8-6E20-837F-8278-B713353BBBA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58795" y="1160027"/>
            <a:ext cx="2133192" cy="4895850"/>
          </a:xfrm>
          <a:prstGeom prst="rect">
            <a:avLst/>
          </a:prstGeom>
        </p:spPr>
      </p:pic>
      <p:sp>
        <p:nvSpPr>
          <p:cNvPr id="8" name="TextBox 7">
            <a:extLst>
              <a:ext uri="{FF2B5EF4-FFF2-40B4-BE49-F238E27FC236}">
                <a16:creationId xmlns:a16="http://schemas.microsoft.com/office/drawing/2014/main" id="{6D685CD3-FA70-BB2B-F510-6A183F6589F7}"/>
              </a:ext>
            </a:extLst>
          </p:cNvPr>
          <p:cNvSpPr txBox="1"/>
          <p:nvPr/>
        </p:nvSpPr>
        <p:spPr>
          <a:xfrm>
            <a:off x="730249" y="305485"/>
            <a:ext cx="10908359" cy="646331"/>
          </a:xfrm>
          <a:prstGeom prst="rect">
            <a:avLst/>
          </a:prstGeom>
          <a:noFill/>
        </p:spPr>
        <p:txBody>
          <a:bodyPr wrap="square">
            <a:spAutoFit/>
          </a:bodyPr>
          <a:lstStyle/>
          <a:p>
            <a:pPr algn="l"/>
            <a:r>
              <a:rPr lang="en-US" b="0" i="0" dirty="0">
                <a:effectLst/>
                <a:latin typeface="Roboto" panose="02000000000000000000" pitchFamily="2" charset="0"/>
              </a:rPr>
              <a:t>Early Microsoft employee </a:t>
            </a:r>
            <a:r>
              <a:rPr lang="en-US" b="1" i="0" dirty="0">
                <a:effectLst/>
                <a:latin typeface="Roboto" panose="02000000000000000000" pitchFamily="2" charset="0"/>
              </a:rPr>
              <a:t>Charles Simonyi</a:t>
            </a:r>
            <a:r>
              <a:rPr lang="en-US" b="0" i="0" dirty="0">
                <a:effectLst/>
                <a:latin typeface="Roboto" panose="02000000000000000000" pitchFamily="2" charset="0"/>
              </a:rPr>
              <a:t> is the man behind some of the company's most successful software, including Word and Excel. Multiplan was original name</a:t>
            </a:r>
            <a:endParaRPr lang="en-US" sz="180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255835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698CF-5ED9-3750-B1A3-FA905A78B70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300" y="2073365"/>
            <a:ext cx="12192000" cy="4627357"/>
          </a:xfrm>
          <a:prstGeom prst="rect">
            <a:avLst/>
          </a:prstGeom>
        </p:spPr>
      </p:pic>
      <p:sp>
        <p:nvSpPr>
          <p:cNvPr id="7" name="TextBox 6">
            <a:extLst>
              <a:ext uri="{FF2B5EF4-FFF2-40B4-BE49-F238E27FC236}">
                <a16:creationId xmlns:a16="http://schemas.microsoft.com/office/drawing/2014/main" id="{A127EF23-3D28-63CC-A545-BFBA4688F016}"/>
              </a:ext>
            </a:extLst>
          </p:cNvPr>
          <p:cNvSpPr txBox="1"/>
          <p:nvPr/>
        </p:nvSpPr>
        <p:spPr>
          <a:xfrm>
            <a:off x="209550" y="534085"/>
            <a:ext cx="11684000" cy="646331"/>
          </a:xfrm>
          <a:prstGeom prst="rect">
            <a:avLst/>
          </a:prstGeom>
          <a:noFill/>
        </p:spPr>
        <p:txBody>
          <a:bodyPr wrap="square">
            <a:spAutoFit/>
          </a:bodyPr>
          <a:lstStyle/>
          <a:p>
            <a:r>
              <a:rPr lang="en-US" b="0" i="0" dirty="0">
                <a:effectLst/>
                <a:latin typeface="Segoe UI" panose="020B0502040204020203" pitchFamily="34" charset="0"/>
              </a:rPr>
              <a:t>The main competitor of Multiplan was the program called Lotus 1-2-3, the first “killer application” of the IBM PC. This application was the industry standard in 80x</a:t>
            </a:r>
          </a:p>
        </p:txBody>
      </p:sp>
    </p:spTree>
    <p:extLst>
      <p:ext uri="{BB962C8B-B14F-4D97-AF65-F5344CB8AC3E}">
        <p14:creationId xmlns:p14="http://schemas.microsoft.com/office/powerpoint/2010/main" val="19971802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0196C-9437-512E-0913-6B41B9DE2F1D}"/>
              </a:ext>
            </a:extLst>
          </p:cNvPr>
          <p:cNvSpPr txBox="1"/>
          <p:nvPr/>
        </p:nvSpPr>
        <p:spPr>
          <a:xfrm>
            <a:off x="438150" y="88037"/>
            <a:ext cx="11480800" cy="1754326"/>
          </a:xfrm>
          <a:prstGeom prst="rect">
            <a:avLst/>
          </a:prstGeom>
          <a:noFill/>
        </p:spPr>
        <p:txBody>
          <a:bodyPr wrap="square">
            <a:spAutoFit/>
          </a:bodyPr>
          <a:lstStyle/>
          <a:p>
            <a:pPr algn="l"/>
            <a:endParaRPr lang="en-US" sz="1800" b="1" dirty="0">
              <a:latin typeface="Roboto" panose="02000000000000000000" pitchFamily="2" charset="0"/>
              <a:ea typeface="Roboto" panose="02000000000000000000" pitchFamily="2" charset="0"/>
              <a:cs typeface="Roboto" panose="02000000000000000000" pitchFamily="2" charset="0"/>
            </a:endParaRPr>
          </a:p>
          <a:p>
            <a:r>
              <a:rPr lang="en-US" b="0" i="0" dirty="0">
                <a:effectLst/>
                <a:latin typeface="Segoe UI" panose="020B0502040204020203" pitchFamily="34" charset="0"/>
              </a:rPr>
              <a:t>To outsell it, Microsoft decided to bank on the user-friendly interface and the possibility to change spreadsheet design. Thus, the first version of Excel for the Macintosh was released on September 30, 1985, and this day marked the gradual decline of Lotus 1-2-3. Ironically, IBM stopped supporting Lotus 1-2-3 exactly on September 30, 2014.</a:t>
            </a:r>
            <a:endParaRPr lang="en-US" dirty="0"/>
          </a:p>
          <a:p>
            <a:pPr algn="l"/>
            <a:endParaRPr lang="en-US" sz="1800" b="0" i="0" dirty="0">
              <a:effectLst/>
              <a:latin typeface="Roboto" panose="02000000000000000000" pitchFamily="2" charset="0"/>
              <a:ea typeface="Roboto" panose="02000000000000000000" pitchFamily="2" charset="0"/>
              <a:cs typeface="Roboto" panose="02000000000000000000" pitchFamily="2" charset="0"/>
            </a:endParaRPr>
          </a:p>
        </p:txBody>
      </p:sp>
      <p:pic>
        <p:nvPicPr>
          <p:cNvPr id="9" name="Picture 8">
            <a:extLst>
              <a:ext uri="{FF2B5EF4-FFF2-40B4-BE49-F238E27FC236}">
                <a16:creationId xmlns:a16="http://schemas.microsoft.com/office/drawing/2014/main" id="{D55309C5-54B1-D741-8671-CFE36EBC3B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57737" y="1638981"/>
            <a:ext cx="7082925" cy="5042082"/>
          </a:xfrm>
          <a:prstGeom prst="rect">
            <a:avLst/>
          </a:prstGeom>
        </p:spPr>
      </p:pic>
    </p:spTree>
    <p:extLst>
      <p:ext uri="{BB962C8B-B14F-4D97-AF65-F5344CB8AC3E}">
        <p14:creationId xmlns:p14="http://schemas.microsoft.com/office/powerpoint/2010/main" val="3411029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9614B9-4348-A029-BC4E-35AC7EA46B13}"/>
              </a:ext>
            </a:extLst>
          </p:cNvPr>
          <p:cNvSpPr txBox="1"/>
          <p:nvPr/>
        </p:nvSpPr>
        <p:spPr>
          <a:xfrm>
            <a:off x="495300" y="549186"/>
            <a:ext cx="11195050" cy="923330"/>
          </a:xfrm>
          <a:prstGeom prst="rect">
            <a:avLst/>
          </a:prstGeom>
          <a:noFill/>
        </p:spPr>
        <p:txBody>
          <a:bodyPr wrap="square">
            <a:spAutoFit/>
          </a:bodyPr>
          <a:lstStyle/>
          <a:p>
            <a:r>
              <a:rPr lang="en-US" b="0" i="0" dirty="0">
                <a:effectLst/>
                <a:latin typeface="Segoe UI" panose="020B0502040204020203" pitchFamily="34" charset="0"/>
              </a:rPr>
              <a:t>Toolbar was introduced in 1990. Few people know that such a simple and seamless feature that can be found virtually in every software product today was pioneered by Excel 3.0, the first application to ever use a toolbar.</a:t>
            </a:r>
            <a:endParaRPr lang="en-US" dirty="0"/>
          </a:p>
        </p:txBody>
      </p:sp>
      <p:pic>
        <p:nvPicPr>
          <p:cNvPr id="7" name="Picture 6">
            <a:extLst>
              <a:ext uri="{FF2B5EF4-FFF2-40B4-BE49-F238E27FC236}">
                <a16:creationId xmlns:a16="http://schemas.microsoft.com/office/drawing/2014/main" id="{9324451B-3CF8-364C-F050-484C4E96A5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927974" y="1365250"/>
            <a:ext cx="6463051" cy="5092700"/>
          </a:xfrm>
          <a:prstGeom prst="rect">
            <a:avLst/>
          </a:prstGeom>
        </p:spPr>
      </p:pic>
    </p:spTree>
    <p:extLst>
      <p:ext uri="{BB962C8B-B14F-4D97-AF65-F5344CB8AC3E}">
        <p14:creationId xmlns:p14="http://schemas.microsoft.com/office/powerpoint/2010/main" val="1910128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6E6B23-C030-DA5F-E0A3-8F0DFA0AF47B}"/>
              </a:ext>
            </a:extLst>
          </p:cNvPr>
          <p:cNvSpPr txBox="1"/>
          <p:nvPr/>
        </p:nvSpPr>
        <p:spPr>
          <a:xfrm>
            <a:off x="419100" y="571490"/>
            <a:ext cx="5003800" cy="3970318"/>
          </a:xfrm>
          <a:prstGeom prst="rect">
            <a:avLst/>
          </a:prstGeom>
          <a:noFill/>
        </p:spPr>
        <p:txBody>
          <a:bodyPr wrap="square">
            <a:spAutoFit/>
          </a:bodyPr>
          <a:lstStyle/>
          <a:p>
            <a:pPr algn="l"/>
            <a:r>
              <a:rPr lang="en-US" sz="1800" dirty="0">
                <a:latin typeface="Roboto" panose="02000000000000000000" pitchFamily="2" charset="0"/>
                <a:ea typeface="Roboto" panose="02000000000000000000" pitchFamily="2" charset="0"/>
                <a:cs typeface="Roboto" panose="02000000000000000000" pitchFamily="2" charset="0"/>
              </a:rPr>
              <a:t>Excel 2007 was major update with addition of new ribbon and increase of rows (1,048,576 ) and columns (16,384)</a:t>
            </a:r>
            <a:endParaRPr lang="en-US" sz="1800" b="0" i="0" dirty="0">
              <a:effectLst/>
              <a:latin typeface="Roboto" panose="02000000000000000000" pitchFamily="2" charset="0"/>
              <a:ea typeface="Roboto" panose="02000000000000000000" pitchFamily="2" charset="0"/>
              <a:cs typeface="Roboto" panose="02000000000000000000" pitchFamily="2" charset="0"/>
            </a:endParaRPr>
          </a:p>
          <a:p>
            <a:pPr algn="l"/>
            <a:endParaRPr lang="en-US" sz="1800" dirty="0">
              <a:latin typeface="Roboto" panose="02000000000000000000" pitchFamily="2" charset="0"/>
              <a:ea typeface="Roboto" panose="02000000000000000000" pitchFamily="2" charset="0"/>
              <a:cs typeface="Roboto" panose="02000000000000000000" pitchFamily="2" charset="0"/>
            </a:endParaRP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Excel 2013 included Power Pivot (predecessor of Power BI)</a:t>
            </a:r>
          </a:p>
          <a:p>
            <a:pPr algn="l"/>
            <a:endParaRPr lang="en-US" sz="1800" dirty="0">
              <a:latin typeface="Roboto" panose="02000000000000000000" pitchFamily="2" charset="0"/>
              <a:ea typeface="Roboto" panose="02000000000000000000" pitchFamily="2" charset="0"/>
              <a:cs typeface="Roboto" panose="02000000000000000000" pitchFamily="2" charset="0"/>
            </a:endParaRP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Excel 2016 included Power Query Integration </a:t>
            </a:r>
          </a:p>
          <a:p>
            <a:pPr algn="l"/>
            <a:endParaRPr lang="en-US" sz="1800" dirty="0">
              <a:latin typeface="Roboto" panose="02000000000000000000" pitchFamily="2" charset="0"/>
              <a:ea typeface="Roboto" panose="02000000000000000000" pitchFamily="2" charset="0"/>
              <a:cs typeface="Roboto" panose="02000000000000000000" pitchFamily="2" charset="0"/>
            </a:endParaRP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Since 2019 Microsoft no longer releases </a:t>
            </a: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discrete versions rather then part of Windows </a:t>
            </a: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Update. Major update was dynamic array </a:t>
            </a: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formulas (formula returns range not just single </a:t>
            </a:r>
          </a:p>
          <a:p>
            <a:pPr algn="l"/>
            <a:r>
              <a:rPr lang="en-US" sz="1800" b="0" i="0" dirty="0">
                <a:effectLst/>
                <a:latin typeface="Roboto" panose="02000000000000000000" pitchFamily="2" charset="0"/>
                <a:ea typeface="Roboto" panose="02000000000000000000" pitchFamily="2" charset="0"/>
                <a:cs typeface="Roboto" panose="02000000000000000000" pitchFamily="2" charset="0"/>
              </a:rPr>
              <a:t>value) in response to Google Sheets.</a:t>
            </a:r>
          </a:p>
        </p:txBody>
      </p:sp>
      <p:pic>
        <p:nvPicPr>
          <p:cNvPr id="9" name="Picture 8">
            <a:extLst>
              <a:ext uri="{FF2B5EF4-FFF2-40B4-BE49-F238E27FC236}">
                <a16:creationId xmlns:a16="http://schemas.microsoft.com/office/drawing/2014/main" id="{2089B3D9-C956-ADCC-16BA-1429547267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22900" y="571490"/>
            <a:ext cx="6467343" cy="4247336"/>
          </a:xfrm>
          <a:prstGeom prst="rect">
            <a:avLst/>
          </a:prstGeom>
        </p:spPr>
      </p:pic>
      <p:sp>
        <p:nvSpPr>
          <p:cNvPr id="2" name="TextBox 1">
            <a:extLst>
              <a:ext uri="{FF2B5EF4-FFF2-40B4-BE49-F238E27FC236}">
                <a16:creationId xmlns:a16="http://schemas.microsoft.com/office/drawing/2014/main" id="{E5CE3F82-F8D5-3E74-D918-414029327755}"/>
              </a:ext>
            </a:extLst>
          </p:cNvPr>
          <p:cNvSpPr txBox="1"/>
          <p:nvPr/>
        </p:nvSpPr>
        <p:spPr>
          <a:xfrm>
            <a:off x="571500" y="5030817"/>
            <a:ext cx="5003800" cy="1200329"/>
          </a:xfrm>
          <a:prstGeom prst="rect">
            <a:avLst/>
          </a:prstGeom>
          <a:noFill/>
        </p:spPr>
        <p:txBody>
          <a:bodyPr wrap="square">
            <a:spAutoFit/>
          </a:bodyPr>
          <a:lstStyle/>
          <a:p>
            <a:pPr algn="l"/>
            <a:r>
              <a:rPr lang="en-US" sz="1800" b="1" i="0" dirty="0">
                <a:effectLst/>
                <a:latin typeface="Roboto" panose="02000000000000000000" pitchFamily="2" charset="0"/>
                <a:ea typeface="Roboto" panose="02000000000000000000" pitchFamily="2" charset="0"/>
                <a:cs typeface="Roboto" panose="02000000000000000000" pitchFamily="2" charset="0"/>
              </a:rPr>
              <a:t>Three flavors of Excel:</a:t>
            </a:r>
          </a:p>
          <a:p>
            <a:pPr marL="285750" indent="-285750" algn="l">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MS Excel Desktop</a:t>
            </a:r>
          </a:p>
          <a:p>
            <a:pPr marL="285750" indent="-285750" algn="l">
              <a:buFont typeface="Arial" panose="020B0604020202020204" pitchFamily="34" charset="0"/>
              <a:buChar char="•"/>
            </a:pPr>
            <a:r>
              <a:rPr lang="en-US" sz="1800" b="0" i="0" dirty="0">
                <a:effectLst/>
                <a:latin typeface="Roboto" panose="02000000000000000000" pitchFamily="2" charset="0"/>
                <a:ea typeface="Roboto" panose="02000000000000000000" pitchFamily="2" charset="0"/>
                <a:cs typeface="Roboto" panose="02000000000000000000" pitchFamily="2" charset="0"/>
              </a:rPr>
              <a:t>MS Excel for Web</a:t>
            </a:r>
          </a:p>
          <a:p>
            <a:pPr marL="285750" indent="-285750" algn="l">
              <a:buFont typeface="Arial" panose="020B0604020202020204" pitchFamily="34" charset="0"/>
              <a:buChar char="•"/>
            </a:pPr>
            <a:r>
              <a:rPr lang="en-US" dirty="0">
                <a:latin typeface="Roboto" panose="02000000000000000000" pitchFamily="2" charset="0"/>
                <a:ea typeface="Roboto" panose="02000000000000000000" pitchFamily="2" charset="0"/>
                <a:cs typeface="Roboto" panose="02000000000000000000" pitchFamily="2" charset="0"/>
              </a:rPr>
              <a:t>MS Excel for Mobile devices</a:t>
            </a:r>
            <a:endParaRPr lang="en-US" sz="1800" b="0" i="0" dirty="0">
              <a:effectLst/>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4100798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4819</TotalTime>
  <Words>1214</Words>
  <Application>Microsoft Macintosh PowerPoint</Application>
  <PresentationFormat>Widescreen</PresentationFormat>
  <Paragraphs>117</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-apple-system</vt:lpstr>
      <vt:lpstr>Arial</vt:lpstr>
      <vt:lpstr>Bookman Old Style</vt:lpstr>
      <vt:lpstr>Roboto</vt:lpstr>
      <vt:lpstr>Rockwell</vt:lpstr>
      <vt:lpstr>Segoe UI</vt:lpstr>
      <vt:lpstr>YouTube Sans</vt:lpstr>
      <vt:lpstr>Damask</vt:lpstr>
      <vt:lpstr>PowerPoint Presentation</vt:lpstr>
      <vt:lpstr>About me</vt:lpstr>
      <vt:lpstr>Topics</vt:lpstr>
      <vt:lpstr>Excel History</vt:lpstr>
      <vt:lpstr>PowerPoint Presentation</vt:lpstr>
      <vt:lpstr>PowerPoint Presentation</vt:lpstr>
      <vt:lpstr>PowerPoint Presentation</vt:lpstr>
      <vt:lpstr>PowerPoint Presentation</vt:lpstr>
      <vt:lpstr>PowerPoint Presentation</vt:lpstr>
      <vt:lpstr>Excel MOST POPULAR ALTERNATIVES</vt:lpstr>
      <vt:lpstr>PowerPoint Presentation</vt:lpstr>
      <vt:lpstr>PowerPoint Presentation</vt:lpstr>
      <vt:lpstr>What is Excel good for and why it’s so popular</vt:lpstr>
      <vt:lpstr>Dynamic Array Formulas</vt:lpstr>
      <vt:lpstr>New Excel syntax and LAMBDA function</vt:lpstr>
      <vt:lpstr>Excel Formula Formatting</vt:lpstr>
      <vt:lpstr>New Excel syntax and LAMBDA function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Danil Bog</dc:creator>
  <cp:lastModifiedBy>Lev Selector</cp:lastModifiedBy>
  <cp:revision>8</cp:revision>
  <dcterms:created xsi:type="dcterms:W3CDTF">2023-02-12T17:48:28Z</dcterms:created>
  <dcterms:modified xsi:type="dcterms:W3CDTF">2023-02-17T22:26:53Z</dcterms:modified>
</cp:coreProperties>
</file>